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handoutMasterIdLst>
    <p:handoutMasterId r:id="rId18"/>
  </p:handoutMasterIdLst>
  <p:sldIdLst>
    <p:sldId id="296" r:id="rId2"/>
    <p:sldId id="257" r:id="rId3"/>
    <p:sldId id="260" r:id="rId4"/>
    <p:sldId id="272" r:id="rId5"/>
    <p:sldId id="287" r:id="rId6"/>
    <p:sldId id="289" r:id="rId7"/>
    <p:sldId id="302" r:id="rId8"/>
    <p:sldId id="303" r:id="rId9"/>
    <p:sldId id="304" r:id="rId10"/>
    <p:sldId id="300" r:id="rId11"/>
    <p:sldId id="301" r:id="rId12"/>
    <p:sldId id="305" r:id="rId13"/>
    <p:sldId id="297" r:id="rId14"/>
    <p:sldId id="298" r:id="rId15"/>
    <p:sldId id="29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5" autoAdjust="0"/>
    <p:restoredTop sz="86410"/>
  </p:normalViewPr>
  <p:slideViewPr>
    <p:cSldViewPr snapToGrid="0">
      <p:cViewPr varScale="1">
        <p:scale>
          <a:sx n="125" d="100"/>
          <a:sy n="125" d="100"/>
        </p:scale>
        <p:origin x="120" y="154"/>
      </p:cViewPr>
      <p:guideLst/>
    </p:cSldViewPr>
  </p:slideViewPr>
  <p:outlineViewPr>
    <p:cViewPr>
      <p:scale>
        <a:sx n="33" d="100"/>
        <a:sy n="33" d="100"/>
      </p:scale>
      <p:origin x="0" y="-11088"/>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96" d="100"/>
          <a:sy n="96" d="100"/>
        </p:scale>
        <p:origin x="4326"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9825638-8DBF-B2A5-F409-7D422CA45C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49DD5C7-6497-A4A0-AC8E-2038828A73E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D597D77-C276-422E-870D-753A6E11EE76}" type="datetimeFigureOut">
              <a:rPr lang="en-US" smtClean="0"/>
              <a:t>9/22/2023</a:t>
            </a:fld>
            <a:endParaRPr lang="en-US"/>
          </a:p>
        </p:txBody>
      </p:sp>
      <p:sp>
        <p:nvSpPr>
          <p:cNvPr id="4" name="Footer Placeholder 3">
            <a:extLst>
              <a:ext uri="{FF2B5EF4-FFF2-40B4-BE49-F238E27FC236}">
                <a16:creationId xmlns:a16="http://schemas.microsoft.com/office/drawing/2014/main" id="{7BCDFE66-1CB6-F5C0-332D-896A55D80F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AB20989-365B-1BCC-2983-3F879942B4E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0E10F0F-AD03-46F9-A2C3-77478A9CF792}" type="slidenum">
              <a:rPr lang="en-US" smtClean="0"/>
              <a:t>‹#›</a:t>
            </a:fld>
            <a:endParaRPr lang="en-US"/>
          </a:p>
        </p:txBody>
      </p:sp>
    </p:spTree>
    <p:extLst>
      <p:ext uri="{BB962C8B-B14F-4D97-AF65-F5344CB8AC3E}">
        <p14:creationId xmlns:p14="http://schemas.microsoft.com/office/powerpoint/2010/main" val="492416212"/>
      </p:ext>
    </p:extLst>
  </p:cSld>
  <p:clrMap bg1="lt1" tx1="dk1" bg2="lt2" tx2="dk2" accent1="accent1" accent2="accent2" accent3="accent3" accent4="accent4" accent5="accent5" accent6="accent6" hlink="hlink" folHlink="folHlink"/>
  <p:hf sldNum="0" hdr="0" ftr="0" dt="0"/>
</p:handoutMaster>
</file>

<file path=ppt/media/image1.jpg>
</file>

<file path=ppt/media/image10.jpeg>
</file>

<file path=ppt/media/image11.png>
</file>

<file path=ppt/media/image12.png>
</file>

<file path=ppt/media/image13.png>
</file>

<file path=ppt/media/image14.jpeg>
</file>

<file path=ppt/media/image15.png>
</file>

<file path=ppt/media/image16.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B44D03-E394-4A98-ACDD-ACEFB0CE05BC}" type="datetimeFigureOut">
              <a:rPr lang="en-US" smtClean="0"/>
              <a:t>9/22/2023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78C38D-3166-4ACF-A2D7-F6395D7049AD}" type="slidenum">
              <a:rPr lang="en-US" smtClean="0"/>
              <a:t>‹#›</a:t>
            </a:fld>
            <a:endParaRPr lang="en-US"/>
          </a:p>
        </p:txBody>
      </p:sp>
    </p:spTree>
    <p:extLst>
      <p:ext uri="{BB962C8B-B14F-4D97-AF65-F5344CB8AC3E}">
        <p14:creationId xmlns:p14="http://schemas.microsoft.com/office/powerpoint/2010/main" val="45690166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6142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6733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03420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9CDFE-CE25-E2A6-1BD6-C63AD65632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BD8D7AB-6CE5-9AD6-E0AC-8F199CD596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B1A2565-FC30-C924-DFEB-07FBEA4C1596}"/>
              </a:ext>
            </a:extLst>
          </p:cNvPr>
          <p:cNvSpPr>
            <a:spLocks noGrp="1"/>
          </p:cNvSpPr>
          <p:nvPr>
            <p:ph type="dt" sz="half" idx="10"/>
          </p:nvPr>
        </p:nvSpPr>
        <p:spPr/>
        <p:txBody>
          <a:bodyPr/>
          <a:lstStyle/>
          <a:p>
            <a:fld id="{E49E6A0E-8DBA-417C-A5AC-46E9B3A05014}" type="datetime1">
              <a:rPr lang="en-US" smtClean="0"/>
              <a:t>9/22/2023</a:t>
            </a:fld>
            <a:endParaRPr lang="en-US"/>
          </a:p>
        </p:txBody>
      </p:sp>
      <p:sp>
        <p:nvSpPr>
          <p:cNvPr id="5" name="Footer Placeholder 4">
            <a:extLst>
              <a:ext uri="{FF2B5EF4-FFF2-40B4-BE49-F238E27FC236}">
                <a16:creationId xmlns:a16="http://schemas.microsoft.com/office/drawing/2014/main" id="{75C2D0A5-3B61-A4AF-5557-A7E3BD730C95}"/>
              </a:ext>
            </a:extLst>
          </p:cNvPr>
          <p:cNvSpPr>
            <a:spLocks noGrp="1"/>
          </p:cNvSpPr>
          <p:nvPr>
            <p:ph type="ftr" sz="quarter" idx="11"/>
          </p:nvPr>
        </p:nvSpPr>
        <p:spPr/>
        <p:txBody>
          <a:bodyPr/>
          <a:lstStyle/>
          <a:p>
            <a:r>
              <a:rPr lang="en-US"/>
              <a:t>Ken Herring 2023-09-20</a:t>
            </a:r>
          </a:p>
        </p:txBody>
      </p:sp>
      <p:sp>
        <p:nvSpPr>
          <p:cNvPr id="6" name="Slide Number Placeholder 5">
            <a:extLst>
              <a:ext uri="{FF2B5EF4-FFF2-40B4-BE49-F238E27FC236}">
                <a16:creationId xmlns:a16="http://schemas.microsoft.com/office/drawing/2014/main" id="{8EEC99BE-83F1-CD9E-2BF7-C773EEDA5BFA}"/>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3483152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308AE-06ED-A6BA-B5FF-75F9D9976A1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2A64D0F-1B08-8E58-58AF-740E5E0C5A0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79BAFC-C58E-6236-9E98-640C653EAAAD}"/>
              </a:ext>
            </a:extLst>
          </p:cNvPr>
          <p:cNvSpPr>
            <a:spLocks noGrp="1"/>
          </p:cNvSpPr>
          <p:nvPr>
            <p:ph type="dt" sz="half" idx="10"/>
          </p:nvPr>
        </p:nvSpPr>
        <p:spPr/>
        <p:txBody>
          <a:bodyPr/>
          <a:lstStyle/>
          <a:p>
            <a:fld id="{7B37DD2B-510D-43FA-A35C-3883D7F62DCE}" type="datetime1">
              <a:rPr lang="en-US" smtClean="0"/>
              <a:t>9/22/2023</a:t>
            </a:fld>
            <a:endParaRPr lang="en-US"/>
          </a:p>
        </p:txBody>
      </p:sp>
      <p:sp>
        <p:nvSpPr>
          <p:cNvPr id="5" name="Footer Placeholder 4">
            <a:extLst>
              <a:ext uri="{FF2B5EF4-FFF2-40B4-BE49-F238E27FC236}">
                <a16:creationId xmlns:a16="http://schemas.microsoft.com/office/drawing/2014/main" id="{F2EFC2FC-E53D-3526-495F-490751B65F5A}"/>
              </a:ext>
            </a:extLst>
          </p:cNvPr>
          <p:cNvSpPr>
            <a:spLocks noGrp="1"/>
          </p:cNvSpPr>
          <p:nvPr>
            <p:ph type="ftr" sz="quarter" idx="11"/>
          </p:nvPr>
        </p:nvSpPr>
        <p:spPr/>
        <p:txBody>
          <a:bodyPr/>
          <a:lstStyle/>
          <a:p>
            <a:r>
              <a:rPr lang="en-US"/>
              <a:t>Ken Herring 2023-09-20</a:t>
            </a:r>
          </a:p>
        </p:txBody>
      </p:sp>
      <p:sp>
        <p:nvSpPr>
          <p:cNvPr id="6" name="Slide Number Placeholder 5">
            <a:extLst>
              <a:ext uri="{FF2B5EF4-FFF2-40B4-BE49-F238E27FC236}">
                <a16:creationId xmlns:a16="http://schemas.microsoft.com/office/drawing/2014/main" id="{A46988A5-ED44-F51B-F278-A9F3FB8E850D}"/>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1762030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02EDCD-2DDF-8BAB-61FA-FEF12B27339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7C2D70F-83B4-9CD3-0A05-60AFA4B31C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848EE3-FBE7-25B9-02BA-B7DD77D99638}"/>
              </a:ext>
            </a:extLst>
          </p:cNvPr>
          <p:cNvSpPr>
            <a:spLocks noGrp="1"/>
          </p:cNvSpPr>
          <p:nvPr>
            <p:ph type="dt" sz="half" idx="10"/>
          </p:nvPr>
        </p:nvSpPr>
        <p:spPr/>
        <p:txBody>
          <a:bodyPr/>
          <a:lstStyle/>
          <a:p>
            <a:fld id="{C9FEEF0F-B730-449C-9949-F087C82282E0}" type="datetime1">
              <a:rPr lang="en-US" smtClean="0"/>
              <a:t>9/22/2023</a:t>
            </a:fld>
            <a:endParaRPr lang="en-US"/>
          </a:p>
        </p:txBody>
      </p:sp>
      <p:sp>
        <p:nvSpPr>
          <p:cNvPr id="5" name="Footer Placeholder 4">
            <a:extLst>
              <a:ext uri="{FF2B5EF4-FFF2-40B4-BE49-F238E27FC236}">
                <a16:creationId xmlns:a16="http://schemas.microsoft.com/office/drawing/2014/main" id="{0F51EA40-95A6-E8CD-61D1-9DAE0805AE9D}"/>
              </a:ext>
            </a:extLst>
          </p:cNvPr>
          <p:cNvSpPr>
            <a:spLocks noGrp="1"/>
          </p:cNvSpPr>
          <p:nvPr>
            <p:ph type="ftr" sz="quarter" idx="11"/>
          </p:nvPr>
        </p:nvSpPr>
        <p:spPr/>
        <p:txBody>
          <a:bodyPr/>
          <a:lstStyle/>
          <a:p>
            <a:r>
              <a:rPr lang="en-US"/>
              <a:t>Ken Herring 2023-09-20</a:t>
            </a:r>
          </a:p>
        </p:txBody>
      </p:sp>
      <p:sp>
        <p:nvSpPr>
          <p:cNvPr id="6" name="Slide Number Placeholder 5">
            <a:extLst>
              <a:ext uri="{FF2B5EF4-FFF2-40B4-BE49-F238E27FC236}">
                <a16:creationId xmlns:a16="http://schemas.microsoft.com/office/drawing/2014/main" id="{238415C7-9588-FF54-7F30-09473A8C31EA}"/>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1174313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317CE-1FCC-585C-D217-1D6E258A35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E61918-11AE-C65E-5B28-6498C73241C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B466A4-4422-29D5-21A1-A085FDA86B43}"/>
              </a:ext>
            </a:extLst>
          </p:cNvPr>
          <p:cNvSpPr>
            <a:spLocks noGrp="1"/>
          </p:cNvSpPr>
          <p:nvPr>
            <p:ph type="dt" sz="half" idx="10"/>
          </p:nvPr>
        </p:nvSpPr>
        <p:spPr/>
        <p:txBody>
          <a:bodyPr/>
          <a:lstStyle/>
          <a:p>
            <a:fld id="{C1AA0D5B-B49A-4359-AF77-422F0A4C5072}" type="datetime1">
              <a:rPr lang="en-US" smtClean="0"/>
              <a:t>9/22/2023</a:t>
            </a:fld>
            <a:endParaRPr lang="en-US"/>
          </a:p>
        </p:txBody>
      </p:sp>
      <p:sp>
        <p:nvSpPr>
          <p:cNvPr id="5" name="Footer Placeholder 4">
            <a:extLst>
              <a:ext uri="{FF2B5EF4-FFF2-40B4-BE49-F238E27FC236}">
                <a16:creationId xmlns:a16="http://schemas.microsoft.com/office/drawing/2014/main" id="{FD34820D-7A62-32DF-BDBF-A073A4B36374}"/>
              </a:ext>
            </a:extLst>
          </p:cNvPr>
          <p:cNvSpPr>
            <a:spLocks noGrp="1"/>
          </p:cNvSpPr>
          <p:nvPr>
            <p:ph type="ftr" sz="quarter" idx="11"/>
          </p:nvPr>
        </p:nvSpPr>
        <p:spPr/>
        <p:txBody>
          <a:bodyPr/>
          <a:lstStyle/>
          <a:p>
            <a:r>
              <a:rPr lang="en-US"/>
              <a:t>Ken Herring 2023-09-20</a:t>
            </a:r>
          </a:p>
        </p:txBody>
      </p:sp>
      <p:sp>
        <p:nvSpPr>
          <p:cNvPr id="6" name="Slide Number Placeholder 5">
            <a:extLst>
              <a:ext uri="{FF2B5EF4-FFF2-40B4-BE49-F238E27FC236}">
                <a16:creationId xmlns:a16="http://schemas.microsoft.com/office/drawing/2014/main" id="{E4E7BBF1-1083-405A-6519-3A594A136406}"/>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4086680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CD37F-82B0-ED9D-D265-7DD16324C42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A6D816-153B-0766-F9A2-2793B2E1639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A63B20-9403-6B7A-3854-6A4BF3449617}"/>
              </a:ext>
            </a:extLst>
          </p:cNvPr>
          <p:cNvSpPr>
            <a:spLocks noGrp="1"/>
          </p:cNvSpPr>
          <p:nvPr>
            <p:ph type="dt" sz="half" idx="10"/>
          </p:nvPr>
        </p:nvSpPr>
        <p:spPr/>
        <p:txBody>
          <a:bodyPr/>
          <a:lstStyle/>
          <a:p>
            <a:fld id="{D37AF8B0-C07A-442F-B9AB-74A76BF9EF13}" type="datetime1">
              <a:rPr lang="en-US" smtClean="0"/>
              <a:t>9/22/2023</a:t>
            </a:fld>
            <a:endParaRPr lang="en-US"/>
          </a:p>
        </p:txBody>
      </p:sp>
      <p:sp>
        <p:nvSpPr>
          <p:cNvPr id="5" name="Footer Placeholder 4">
            <a:extLst>
              <a:ext uri="{FF2B5EF4-FFF2-40B4-BE49-F238E27FC236}">
                <a16:creationId xmlns:a16="http://schemas.microsoft.com/office/drawing/2014/main" id="{C57974AE-794C-EB28-0612-312BF9EF8D9E}"/>
              </a:ext>
            </a:extLst>
          </p:cNvPr>
          <p:cNvSpPr>
            <a:spLocks noGrp="1"/>
          </p:cNvSpPr>
          <p:nvPr>
            <p:ph type="ftr" sz="quarter" idx="11"/>
          </p:nvPr>
        </p:nvSpPr>
        <p:spPr/>
        <p:txBody>
          <a:bodyPr/>
          <a:lstStyle/>
          <a:p>
            <a:r>
              <a:rPr lang="en-US"/>
              <a:t>Ken Herring 2023-09-20</a:t>
            </a:r>
          </a:p>
        </p:txBody>
      </p:sp>
      <p:sp>
        <p:nvSpPr>
          <p:cNvPr id="6" name="Slide Number Placeholder 5">
            <a:extLst>
              <a:ext uri="{FF2B5EF4-FFF2-40B4-BE49-F238E27FC236}">
                <a16:creationId xmlns:a16="http://schemas.microsoft.com/office/drawing/2014/main" id="{56622DA8-7B3D-7630-4F26-A0BC6821FE9C}"/>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919153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501DE-AFFC-3E90-AB60-942A48E5A4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30210B-6DC9-A1CE-DB87-1D3DFDE212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1A3823-3A66-649E-F5C1-7214FB6A3A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AB5BC1-F806-E940-5395-F37C5B1A9BB7}"/>
              </a:ext>
            </a:extLst>
          </p:cNvPr>
          <p:cNvSpPr>
            <a:spLocks noGrp="1"/>
          </p:cNvSpPr>
          <p:nvPr>
            <p:ph type="dt" sz="half" idx="10"/>
          </p:nvPr>
        </p:nvSpPr>
        <p:spPr/>
        <p:txBody>
          <a:bodyPr/>
          <a:lstStyle/>
          <a:p>
            <a:fld id="{C201C4DE-9647-4D14-9F9E-B2C3FBDD845F}" type="datetime1">
              <a:rPr lang="en-US" smtClean="0"/>
              <a:t>9/22/2023</a:t>
            </a:fld>
            <a:endParaRPr lang="en-US"/>
          </a:p>
        </p:txBody>
      </p:sp>
      <p:sp>
        <p:nvSpPr>
          <p:cNvPr id="6" name="Footer Placeholder 5">
            <a:extLst>
              <a:ext uri="{FF2B5EF4-FFF2-40B4-BE49-F238E27FC236}">
                <a16:creationId xmlns:a16="http://schemas.microsoft.com/office/drawing/2014/main" id="{4A64B698-05F4-5B23-2AE8-EFC77C879A4A}"/>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E81BBD80-18F7-AF82-FB88-186BCFA976E9}"/>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3322759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EBC50-7125-D9B1-D1E8-9B5F7747E8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4145455-3BA0-D6D4-B85A-CFA0581CA8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DF7BBE-62A2-7A12-D536-021D140DF1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CB907B-BAE8-9EE5-291A-6C5961DA285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D28E9F-9AF2-38C6-0239-20F4B8EEE4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0B5E3F-1F2C-FD9B-F7A4-721FC2FD933F}"/>
              </a:ext>
            </a:extLst>
          </p:cNvPr>
          <p:cNvSpPr>
            <a:spLocks noGrp="1"/>
          </p:cNvSpPr>
          <p:nvPr>
            <p:ph type="dt" sz="half" idx="10"/>
          </p:nvPr>
        </p:nvSpPr>
        <p:spPr/>
        <p:txBody>
          <a:bodyPr/>
          <a:lstStyle/>
          <a:p>
            <a:fld id="{51810B59-73DC-4895-8AD4-4D60B5B74B25}" type="datetime1">
              <a:rPr lang="en-US" smtClean="0"/>
              <a:t>9/22/2023</a:t>
            </a:fld>
            <a:endParaRPr lang="en-US"/>
          </a:p>
        </p:txBody>
      </p:sp>
      <p:sp>
        <p:nvSpPr>
          <p:cNvPr id="8" name="Footer Placeholder 7">
            <a:extLst>
              <a:ext uri="{FF2B5EF4-FFF2-40B4-BE49-F238E27FC236}">
                <a16:creationId xmlns:a16="http://schemas.microsoft.com/office/drawing/2014/main" id="{8540F87D-266E-B99E-A48B-9BC248908D79}"/>
              </a:ext>
            </a:extLst>
          </p:cNvPr>
          <p:cNvSpPr>
            <a:spLocks noGrp="1"/>
          </p:cNvSpPr>
          <p:nvPr>
            <p:ph type="ftr" sz="quarter" idx="11"/>
          </p:nvPr>
        </p:nvSpPr>
        <p:spPr/>
        <p:txBody>
          <a:bodyPr/>
          <a:lstStyle/>
          <a:p>
            <a:r>
              <a:rPr lang="en-US"/>
              <a:t>Ken Herring 2023-09-20</a:t>
            </a:r>
          </a:p>
        </p:txBody>
      </p:sp>
      <p:sp>
        <p:nvSpPr>
          <p:cNvPr id="9" name="Slide Number Placeholder 8">
            <a:extLst>
              <a:ext uri="{FF2B5EF4-FFF2-40B4-BE49-F238E27FC236}">
                <a16:creationId xmlns:a16="http://schemas.microsoft.com/office/drawing/2014/main" id="{672D1031-4DA3-0CFB-02F9-FB5660C0D3DB}"/>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2260214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03D6C-9CAF-80FA-13D1-900003C8CC8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3E4D4D-1703-56DF-5BF5-FF6198C4F4B8}"/>
              </a:ext>
            </a:extLst>
          </p:cNvPr>
          <p:cNvSpPr>
            <a:spLocks noGrp="1"/>
          </p:cNvSpPr>
          <p:nvPr>
            <p:ph type="dt" sz="half" idx="10"/>
          </p:nvPr>
        </p:nvSpPr>
        <p:spPr/>
        <p:txBody>
          <a:bodyPr/>
          <a:lstStyle/>
          <a:p>
            <a:fld id="{57AE9C76-BC9F-4722-A9F0-CAC248BCB705}" type="datetime1">
              <a:rPr lang="en-US" smtClean="0"/>
              <a:t>9/22/2023</a:t>
            </a:fld>
            <a:endParaRPr lang="en-US"/>
          </a:p>
        </p:txBody>
      </p:sp>
      <p:sp>
        <p:nvSpPr>
          <p:cNvPr id="4" name="Footer Placeholder 3">
            <a:extLst>
              <a:ext uri="{FF2B5EF4-FFF2-40B4-BE49-F238E27FC236}">
                <a16:creationId xmlns:a16="http://schemas.microsoft.com/office/drawing/2014/main" id="{388A6431-A0F9-6DE5-2781-E5685E978C05}"/>
              </a:ext>
            </a:extLst>
          </p:cNvPr>
          <p:cNvSpPr>
            <a:spLocks noGrp="1"/>
          </p:cNvSpPr>
          <p:nvPr>
            <p:ph type="ftr" sz="quarter" idx="11"/>
          </p:nvPr>
        </p:nvSpPr>
        <p:spPr/>
        <p:txBody>
          <a:bodyPr/>
          <a:lstStyle/>
          <a:p>
            <a:r>
              <a:rPr lang="en-US"/>
              <a:t>Ken Herring 2023-09-20</a:t>
            </a:r>
          </a:p>
        </p:txBody>
      </p:sp>
      <p:sp>
        <p:nvSpPr>
          <p:cNvPr id="5" name="Slide Number Placeholder 4">
            <a:extLst>
              <a:ext uri="{FF2B5EF4-FFF2-40B4-BE49-F238E27FC236}">
                <a16:creationId xmlns:a16="http://schemas.microsoft.com/office/drawing/2014/main" id="{01E1FFF0-CF2F-DE4D-8EA4-681B83226E0B}"/>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855650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206B96-5A5A-D9E0-963A-D3ACE56144BC}"/>
              </a:ext>
            </a:extLst>
          </p:cNvPr>
          <p:cNvSpPr>
            <a:spLocks noGrp="1"/>
          </p:cNvSpPr>
          <p:nvPr>
            <p:ph type="dt" sz="half" idx="10"/>
          </p:nvPr>
        </p:nvSpPr>
        <p:spPr/>
        <p:txBody>
          <a:bodyPr/>
          <a:lstStyle/>
          <a:p>
            <a:fld id="{0E55AECB-7686-4D66-A51F-68C92395707E}" type="datetime1">
              <a:rPr lang="en-US" smtClean="0"/>
              <a:t>9/22/2023</a:t>
            </a:fld>
            <a:endParaRPr lang="en-US"/>
          </a:p>
        </p:txBody>
      </p:sp>
      <p:sp>
        <p:nvSpPr>
          <p:cNvPr id="3" name="Footer Placeholder 2">
            <a:extLst>
              <a:ext uri="{FF2B5EF4-FFF2-40B4-BE49-F238E27FC236}">
                <a16:creationId xmlns:a16="http://schemas.microsoft.com/office/drawing/2014/main" id="{666AF0CC-8059-65EE-3404-B1900F323676}"/>
              </a:ext>
            </a:extLst>
          </p:cNvPr>
          <p:cNvSpPr>
            <a:spLocks noGrp="1"/>
          </p:cNvSpPr>
          <p:nvPr>
            <p:ph type="ftr" sz="quarter" idx="11"/>
          </p:nvPr>
        </p:nvSpPr>
        <p:spPr/>
        <p:txBody>
          <a:bodyPr/>
          <a:lstStyle/>
          <a:p>
            <a:r>
              <a:rPr lang="en-US"/>
              <a:t>Ken Herring 2023-09-20</a:t>
            </a:r>
          </a:p>
        </p:txBody>
      </p:sp>
      <p:sp>
        <p:nvSpPr>
          <p:cNvPr id="4" name="Slide Number Placeholder 3">
            <a:extLst>
              <a:ext uri="{FF2B5EF4-FFF2-40B4-BE49-F238E27FC236}">
                <a16:creationId xmlns:a16="http://schemas.microsoft.com/office/drawing/2014/main" id="{F4617658-62EE-0CD3-B5D2-4BFAB9F53D01}"/>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2533174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D3DF8-20E7-C774-D242-9F146A9EAD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24B4D4-AA4B-1E88-4C72-AAB598DD12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14D7431-BB87-E839-D99F-8AD1F0961C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A4C244-5414-D92A-9CDC-5BC7B18235C7}"/>
              </a:ext>
            </a:extLst>
          </p:cNvPr>
          <p:cNvSpPr>
            <a:spLocks noGrp="1"/>
          </p:cNvSpPr>
          <p:nvPr>
            <p:ph type="dt" sz="half" idx="10"/>
          </p:nvPr>
        </p:nvSpPr>
        <p:spPr/>
        <p:txBody>
          <a:bodyPr/>
          <a:lstStyle/>
          <a:p>
            <a:fld id="{624811BF-83AC-42E6-9B34-4128EA4D9FF3}" type="datetime1">
              <a:rPr lang="en-US" smtClean="0"/>
              <a:t>9/22/2023</a:t>
            </a:fld>
            <a:endParaRPr lang="en-US"/>
          </a:p>
        </p:txBody>
      </p:sp>
      <p:sp>
        <p:nvSpPr>
          <p:cNvPr id="6" name="Footer Placeholder 5">
            <a:extLst>
              <a:ext uri="{FF2B5EF4-FFF2-40B4-BE49-F238E27FC236}">
                <a16:creationId xmlns:a16="http://schemas.microsoft.com/office/drawing/2014/main" id="{20234551-1079-604C-A834-9386E1933B41}"/>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3B9D7BFC-764C-82F5-2523-B65B7F1C9B2C}"/>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2313282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A1149-6125-CE70-9CA8-1890632A42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155F3D-083A-412B-B3B2-4AE3DC8784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2DFF77-114A-0EBF-03BC-D87B16732E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21109C-7A8A-1590-867A-80B31D329C5D}"/>
              </a:ext>
            </a:extLst>
          </p:cNvPr>
          <p:cNvSpPr>
            <a:spLocks noGrp="1"/>
          </p:cNvSpPr>
          <p:nvPr>
            <p:ph type="dt" sz="half" idx="10"/>
          </p:nvPr>
        </p:nvSpPr>
        <p:spPr/>
        <p:txBody>
          <a:bodyPr/>
          <a:lstStyle/>
          <a:p>
            <a:fld id="{5E7E178A-6C9E-4D91-A5B4-A28EB56D061C}" type="datetime1">
              <a:rPr lang="en-US" smtClean="0"/>
              <a:t>9/22/2023</a:t>
            </a:fld>
            <a:endParaRPr lang="en-US"/>
          </a:p>
        </p:txBody>
      </p:sp>
      <p:sp>
        <p:nvSpPr>
          <p:cNvPr id="6" name="Footer Placeholder 5">
            <a:extLst>
              <a:ext uri="{FF2B5EF4-FFF2-40B4-BE49-F238E27FC236}">
                <a16:creationId xmlns:a16="http://schemas.microsoft.com/office/drawing/2014/main" id="{11D2B928-12C6-7686-D099-8F82F14F1BD1}"/>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C4B1ABAC-8E6B-9B52-1431-E253A0B61085}"/>
              </a:ext>
            </a:extLst>
          </p:cNvPr>
          <p:cNvSpPr>
            <a:spLocks noGrp="1"/>
          </p:cNvSpPr>
          <p:nvPr>
            <p:ph type="sldNum" sz="quarter" idx="12"/>
          </p:nvPr>
        </p:nvSpPr>
        <p:spPr/>
        <p:txBody>
          <a:bodyPr/>
          <a:lstStyle/>
          <a:p>
            <a:fld id="{BE6F7DA3-E473-47C0-AFDA-5326CFEE9C68}" type="slidenum">
              <a:rPr lang="en-US" smtClean="0"/>
              <a:t>‹#›</a:t>
            </a:fld>
            <a:endParaRPr lang="en-US"/>
          </a:p>
        </p:txBody>
      </p:sp>
    </p:spTree>
    <p:extLst>
      <p:ext uri="{BB962C8B-B14F-4D97-AF65-F5344CB8AC3E}">
        <p14:creationId xmlns:p14="http://schemas.microsoft.com/office/powerpoint/2010/main" val="23254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F6ACEB-7656-30E3-FB0A-7C9B78DBD8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6FA919-D30B-7AC7-C27B-9F158B2DA1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0D21BF-19AE-2257-1E65-B18F881C86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9FFE22-ACE8-4FFB-B74D-C9773589AEC8}" type="datetime1">
              <a:rPr lang="en-US" smtClean="0"/>
              <a:t>9/22/2023</a:t>
            </a:fld>
            <a:endParaRPr lang="en-US"/>
          </a:p>
        </p:txBody>
      </p:sp>
      <p:sp>
        <p:nvSpPr>
          <p:cNvPr id="5" name="Footer Placeholder 4">
            <a:extLst>
              <a:ext uri="{FF2B5EF4-FFF2-40B4-BE49-F238E27FC236}">
                <a16:creationId xmlns:a16="http://schemas.microsoft.com/office/drawing/2014/main" id="{6A7B7646-F588-1DA2-567E-AE2133F859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Ken Herring 2023-09-20</a:t>
            </a:r>
          </a:p>
        </p:txBody>
      </p:sp>
      <p:sp>
        <p:nvSpPr>
          <p:cNvPr id="6" name="Slide Number Placeholder 5">
            <a:extLst>
              <a:ext uri="{FF2B5EF4-FFF2-40B4-BE49-F238E27FC236}">
                <a16:creationId xmlns:a16="http://schemas.microsoft.com/office/drawing/2014/main" id="{1B91E656-9EE2-5747-B484-1993975ABF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6F7DA3-E473-47C0-AFDA-5326CFEE9C68}" type="slidenum">
              <a:rPr lang="en-US" smtClean="0"/>
              <a:t>‹#›</a:t>
            </a:fld>
            <a:endParaRPr lang="en-US"/>
          </a:p>
        </p:txBody>
      </p:sp>
    </p:spTree>
    <p:extLst>
      <p:ext uri="{BB962C8B-B14F-4D97-AF65-F5344CB8AC3E}">
        <p14:creationId xmlns:p14="http://schemas.microsoft.com/office/powerpoint/2010/main" val="1948128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hyperlink" Target="https://www.linkedin.com/in/ken-herring-b55b5287/" TargetMode="External"/><Relationship Id="rId4" Type="http://schemas.openxmlformats.org/officeDocument/2006/relationships/hyperlink" Target="https://github.com/kenherri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4000" r="-4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306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Tooling</a:t>
            </a:r>
          </a:p>
        </p:txBody>
      </p:sp>
      <p:sp>
        <p:nvSpPr>
          <p:cNvPr id="2" name="Content Placeholder 1">
            <a:extLst>
              <a:ext uri="{FF2B5EF4-FFF2-40B4-BE49-F238E27FC236}">
                <a16:creationId xmlns:a16="http://schemas.microsoft.com/office/drawing/2014/main" id="{1AFE1B07-A21D-920C-7022-317CB43AD97B}"/>
              </a:ext>
            </a:extLst>
          </p:cNvPr>
          <p:cNvSpPr>
            <a:spLocks noGrp="1"/>
          </p:cNvSpPr>
          <p:nvPr>
            <p:ph sz="half" idx="1"/>
          </p:nvPr>
        </p:nvSpPr>
        <p:spPr>
          <a:xfrm>
            <a:off x="838199" y="1825625"/>
            <a:ext cx="10940143" cy="4351338"/>
          </a:xfrm>
        </p:spPr>
        <p:txBody>
          <a:bodyPr numCol="2">
            <a:normAutofit fontScale="85000" lnSpcReduction="20000"/>
          </a:bodyPr>
          <a:lstStyle/>
          <a:p>
            <a:r>
              <a:rPr lang="en-US" dirty="0">
                <a:solidFill>
                  <a:schemeClr val="bg1"/>
                </a:solidFill>
              </a:rPr>
              <a:t>IDE</a:t>
            </a:r>
          </a:p>
          <a:p>
            <a:pPr lvl="1"/>
            <a:r>
              <a:rPr lang="en-US" dirty="0" err="1">
                <a:solidFill>
                  <a:schemeClr val="bg1"/>
                </a:solidFill>
              </a:rPr>
              <a:t>VSCode</a:t>
            </a:r>
            <a:endParaRPr lang="en-US" dirty="0">
              <a:solidFill>
                <a:schemeClr val="bg1"/>
              </a:solidFill>
            </a:endParaRPr>
          </a:p>
          <a:p>
            <a:pPr lvl="1"/>
            <a:r>
              <a:rPr lang="en-US" dirty="0">
                <a:solidFill>
                  <a:schemeClr val="bg1"/>
                </a:solidFill>
              </a:rPr>
              <a:t>PDSOE</a:t>
            </a:r>
          </a:p>
          <a:p>
            <a:pPr lvl="1"/>
            <a:r>
              <a:rPr lang="en-US" dirty="0">
                <a:solidFill>
                  <a:schemeClr val="bg1"/>
                </a:solidFill>
              </a:rPr>
              <a:t>VI/Emacs/Procedure Editor</a:t>
            </a:r>
          </a:p>
          <a:p>
            <a:r>
              <a:rPr lang="en-US" dirty="0">
                <a:solidFill>
                  <a:schemeClr val="bg1"/>
                </a:solidFill>
              </a:rPr>
              <a:t>Source Control</a:t>
            </a:r>
          </a:p>
          <a:p>
            <a:pPr lvl="1"/>
            <a:r>
              <a:rPr lang="en-US" dirty="0">
                <a:solidFill>
                  <a:schemeClr val="bg1"/>
                </a:solidFill>
              </a:rPr>
              <a:t>GitHub</a:t>
            </a:r>
          </a:p>
          <a:p>
            <a:pPr lvl="1"/>
            <a:r>
              <a:rPr lang="en-US" dirty="0">
                <a:solidFill>
                  <a:schemeClr val="bg1"/>
                </a:solidFill>
              </a:rPr>
              <a:t>GitLab</a:t>
            </a:r>
          </a:p>
          <a:p>
            <a:pPr lvl="1"/>
            <a:r>
              <a:rPr lang="en-US" dirty="0">
                <a:solidFill>
                  <a:schemeClr val="bg1"/>
                </a:solidFill>
              </a:rPr>
              <a:t>SVN</a:t>
            </a:r>
          </a:p>
          <a:p>
            <a:pPr lvl="1"/>
            <a:r>
              <a:rPr lang="en-US" dirty="0">
                <a:solidFill>
                  <a:schemeClr val="bg1"/>
                </a:solidFill>
              </a:rPr>
              <a:t>Packet System</a:t>
            </a:r>
          </a:p>
          <a:p>
            <a:r>
              <a:rPr lang="en-US" dirty="0">
                <a:solidFill>
                  <a:schemeClr val="bg1"/>
                </a:solidFill>
              </a:rPr>
              <a:t>Build Runner</a:t>
            </a:r>
          </a:p>
          <a:p>
            <a:pPr lvl="1"/>
            <a:r>
              <a:rPr lang="en-US" dirty="0" err="1">
                <a:solidFill>
                  <a:schemeClr val="bg1"/>
                </a:solidFill>
              </a:rPr>
              <a:t>CircleCI</a:t>
            </a:r>
            <a:endParaRPr lang="en-US" dirty="0">
              <a:solidFill>
                <a:schemeClr val="bg1"/>
              </a:solidFill>
            </a:endParaRPr>
          </a:p>
          <a:p>
            <a:pPr lvl="1"/>
            <a:r>
              <a:rPr lang="en-US" dirty="0">
                <a:solidFill>
                  <a:schemeClr val="bg1"/>
                </a:solidFill>
              </a:rPr>
              <a:t>GitHub Actions</a:t>
            </a:r>
          </a:p>
          <a:p>
            <a:pPr lvl="1"/>
            <a:r>
              <a:rPr lang="en-US" dirty="0">
                <a:solidFill>
                  <a:schemeClr val="bg1"/>
                </a:solidFill>
              </a:rPr>
              <a:t>Jenkins</a:t>
            </a:r>
          </a:p>
          <a:p>
            <a:pPr lvl="1"/>
            <a:r>
              <a:rPr lang="en-US" dirty="0">
                <a:solidFill>
                  <a:schemeClr val="bg1"/>
                </a:solidFill>
              </a:rPr>
              <a:t>Azure DevOps</a:t>
            </a:r>
          </a:p>
          <a:p>
            <a:r>
              <a:rPr lang="en-US" dirty="0">
                <a:solidFill>
                  <a:schemeClr val="bg1"/>
                </a:solidFill>
              </a:rPr>
              <a:t>Source Analysis</a:t>
            </a:r>
          </a:p>
          <a:p>
            <a:pPr lvl="1"/>
            <a:r>
              <a:rPr lang="en-US" dirty="0">
                <a:solidFill>
                  <a:schemeClr val="bg1"/>
                </a:solidFill>
              </a:rPr>
              <a:t>SonarQube</a:t>
            </a:r>
          </a:p>
          <a:p>
            <a:r>
              <a:rPr lang="en-US" dirty="0">
                <a:solidFill>
                  <a:schemeClr val="bg1"/>
                </a:solidFill>
              </a:rPr>
              <a:t>Vulnerability Scanner</a:t>
            </a:r>
          </a:p>
          <a:p>
            <a:pPr lvl="1"/>
            <a:r>
              <a:rPr lang="en-US" dirty="0" err="1">
                <a:solidFill>
                  <a:schemeClr val="bg1"/>
                </a:solidFill>
              </a:rPr>
              <a:t>Snyk</a:t>
            </a:r>
            <a:endParaRPr lang="en-US" dirty="0">
              <a:solidFill>
                <a:schemeClr val="bg1"/>
              </a:solidFill>
            </a:endParaRPr>
          </a:p>
          <a:p>
            <a:pPr lvl="1"/>
            <a:r>
              <a:rPr lang="en-US" dirty="0" err="1">
                <a:solidFill>
                  <a:schemeClr val="bg1"/>
                </a:solidFill>
              </a:rPr>
              <a:t>CodeQL</a:t>
            </a:r>
            <a:r>
              <a:rPr lang="en-US" dirty="0">
                <a:solidFill>
                  <a:schemeClr val="bg1"/>
                </a:solidFill>
              </a:rPr>
              <a:t> (GitHub)</a:t>
            </a:r>
          </a:p>
          <a:p>
            <a:pPr lvl="1"/>
            <a:r>
              <a:rPr lang="en-US" dirty="0">
                <a:solidFill>
                  <a:schemeClr val="bg1"/>
                </a:solidFill>
              </a:rPr>
              <a:t>Docker Scout</a:t>
            </a:r>
          </a:p>
          <a:p>
            <a:r>
              <a:rPr lang="en-US" dirty="0">
                <a:solidFill>
                  <a:schemeClr val="bg1"/>
                </a:solidFill>
              </a:rPr>
              <a:t>Deployment Tool</a:t>
            </a:r>
          </a:p>
          <a:p>
            <a:pPr lvl="1"/>
            <a:r>
              <a:rPr lang="en-US" dirty="0" err="1">
                <a:solidFill>
                  <a:schemeClr val="bg1"/>
                </a:solidFill>
              </a:rPr>
              <a:t>CircleCI</a:t>
            </a:r>
            <a:endParaRPr lang="en-US" dirty="0">
              <a:solidFill>
                <a:schemeClr val="bg1"/>
              </a:solidFill>
            </a:endParaRPr>
          </a:p>
          <a:p>
            <a:pPr lvl="1"/>
            <a:r>
              <a:rPr lang="en-US" dirty="0" err="1">
                <a:solidFill>
                  <a:schemeClr val="bg1"/>
                </a:solidFill>
              </a:rPr>
              <a:t>Kubectl</a:t>
            </a:r>
            <a:endParaRPr lang="en-US" dirty="0">
              <a:solidFill>
                <a:schemeClr val="bg1"/>
              </a:solidFill>
            </a:endParaRPr>
          </a:p>
          <a:p>
            <a:pPr lvl="1"/>
            <a:r>
              <a:rPr lang="en-US" dirty="0">
                <a:solidFill>
                  <a:schemeClr val="bg1"/>
                </a:solidFill>
              </a:rPr>
              <a:t>Terraform</a:t>
            </a:r>
          </a:p>
          <a:p>
            <a:pPr lvl="1"/>
            <a:r>
              <a:rPr lang="en-US" dirty="0">
                <a:solidFill>
                  <a:schemeClr val="bg1"/>
                </a:solidFill>
              </a:rPr>
              <a:t>Amazon </a:t>
            </a:r>
            <a:r>
              <a:rPr lang="en-US" dirty="0" err="1">
                <a:solidFill>
                  <a:schemeClr val="bg1"/>
                </a:solidFill>
              </a:rPr>
              <a:t>CodeDeploy</a:t>
            </a:r>
            <a:endParaRPr lang="en-US" dirty="0">
              <a:solidFill>
                <a:schemeClr val="bg1"/>
              </a:solidFill>
            </a:endParaRPr>
          </a:p>
          <a:p>
            <a:pPr lvl="1"/>
            <a:r>
              <a:rPr lang="en-US" dirty="0">
                <a:solidFill>
                  <a:schemeClr val="bg1"/>
                </a:solidFill>
              </a:rPr>
              <a:t>Shell Scripts</a:t>
            </a:r>
          </a:p>
          <a:p>
            <a:pPr lvl="1"/>
            <a:endParaRPr lang="en-US" dirty="0">
              <a:solidFill>
                <a:schemeClr val="bg1"/>
              </a:solidFill>
            </a:endParaRPr>
          </a:p>
          <a:p>
            <a:endParaRPr lang="en-US" dirty="0">
              <a:solidFill>
                <a:schemeClr val="bg1"/>
              </a:solidFill>
            </a:endParaRP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10</a:t>
            </a:fld>
            <a:endParaRPr lang="en-US"/>
          </a:p>
        </p:txBody>
      </p:sp>
    </p:spTree>
    <p:extLst>
      <p:ext uri="{BB962C8B-B14F-4D97-AF65-F5344CB8AC3E}">
        <p14:creationId xmlns:p14="http://schemas.microsoft.com/office/powerpoint/2010/main" val="3098371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
                                            <p:txEl>
                                              <p:pRg st="12" end="12"/>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
                                            <p:txEl>
                                              <p:pRg st="14" end="14"/>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
                                            <p:txEl>
                                              <p:pRg st="16" end="16"/>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
                                            <p:txEl>
                                              <p:pRg st="17" end="17"/>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
                                            <p:txEl>
                                              <p:pRg st="18" end="18"/>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
                                            <p:txEl>
                                              <p:pRg st="19" end="19"/>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
                                            <p:txEl>
                                              <p:pRg st="20" end="20"/>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
                                            <p:txEl>
                                              <p:pRg st="21" end="21"/>
                                            </p:txEl>
                                          </p:spTgt>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
                                            <p:txEl>
                                              <p:pRg st="22" end="22"/>
                                            </p:txEl>
                                          </p:spTgt>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
                                            <p:txEl>
                                              <p:pRg st="23" end="23"/>
                                            </p:txEl>
                                          </p:spTgt>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
                                            <p:txEl>
                                              <p:pRg st="24" end="24"/>
                                            </p:txEl>
                                          </p:spTgt>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
                                            <p:txEl>
                                              <p:pRg st="25" end="2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A day in the life…</a:t>
            </a:r>
          </a:p>
        </p:txBody>
      </p:sp>
      <p:sp>
        <p:nvSpPr>
          <p:cNvPr id="2" name="Content Placeholder 1">
            <a:extLst>
              <a:ext uri="{FF2B5EF4-FFF2-40B4-BE49-F238E27FC236}">
                <a16:creationId xmlns:a16="http://schemas.microsoft.com/office/drawing/2014/main" id="{1AFE1B07-A21D-920C-7022-317CB43AD97B}"/>
              </a:ext>
            </a:extLst>
          </p:cNvPr>
          <p:cNvSpPr>
            <a:spLocks noGrp="1"/>
          </p:cNvSpPr>
          <p:nvPr>
            <p:ph sz="half" idx="1"/>
          </p:nvPr>
        </p:nvSpPr>
        <p:spPr/>
        <p:txBody>
          <a:bodyPr>
            <a:normAutofit fontScale="92500" lnSpcReduction="10000"/>
          </a:bodyPr>
          <a:lstStyle/>
          <a:p>
            <a:r>
              <a:rPr lang="en-US" dirty="0">
                <a:solidFill>
                  <a:schemeClr val="bg1"/>
                </a:solidFill>
              </a:rPr>
              <a:t>Wake up</a:t>
            </a:r>
          </a:p>
          <a:p>
            <a:r>
              <a:rPr lang="en-US" dirty="0">
                <a:solidFill>
                  <a:schemeClr val="bg1"/>
                </a:solidFill>
              </a:rPr>
              <a:t>Meetings….</a:t>
            </a:r>
          </a:p>
          <a:p>
            <a:r>
              <a:rPr lang="en-US" dirty="0">
                <a:solidFill>
                  <a:schemeClr val="bg1"/>
                </a:solidFill>
              </a:rPr>
              <a:t>Write some code</a:t>
            </a:r>
          </a:p>
          <a:p>
            <a:pPr lvl="1"/>
            <a:r>
              <a:rPr lang="en-US" dirty="0">
                <a:solidFill>
                  <a:schemeClr val="bg1"/>
                </a:solidFill>
              </a:rPr>
              <a:t>Start testing…</a:t>
            </a:r>
          </a:p>
          <a:p>
            <a:r>
              <a:rPr lang="en-US" dirty="0">
                <a:solidFill>
                  <a:schemeClr val="bg1"/>
                </a:solidFill>
              </a:rPr>
              <a:t>More meetings...</a:t>
            </a:r>
          </a:p>
          <a:p>
            <a:r>
              <a:rPr lang="en-US" dirty="0">
                <a:solidFill>
                  <a:schemeClr val="bg1"/>
                </a:solidFill>
              </a:rPr>
              <a:t>Finish testing</a:t>
            </a:r>
          </a:p>
          <a:p>
            <a:r>
              <a:rPr lang="en-US" dirty="0">
                <a:solidFill>
                  <a:schemeClr val="bg1"/>
                </a:solidFill>
              </a:rPr>
              <a:t>Push code</a:t>
            </a:r>
          </a:p>
          <a:p>
            <a:r>
              <a:rPr lang="en-US" dirty="0">
                <a:solidFill>
                  <a:schemeClr val="bg1"/>
                </a:solidFill>
              </a:rPr>
              <a:t>Lunch</a:t>
            </a:r>
          </a:p>
          <a:p>
            <a:r>
              <a:rPr lang="en-US" dirty="0">
                <a:solidFill>
                  <a:schemeClr val="bg1"/>
                </a:solidFill>
              </a:rPr>
              <a:t>Pass code review</a:t>
            </a:r>
          </a:p>
          <a:p>
            <a:r>
              <a:rPr lang="en-US" dirty="0">
                <a:solidFill>
                  <a:schemeClr val="bg1"/>
                </a:solidFill>
              </a:rPr>
              <a:t>Merge</a:t>
            </a: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11</a:t>
            </a:fld>
            <a:endParaRPr lang="en-US"/>
          </a:p>
        </p:txBody>
      </p:sp>
      <p:pic>
        <p:nvPicPr>
          <p:cNvPr id="1026" name="Picture 2" descr="Article: How Many Ants &amp; Other Bugs Are in the World?">
            <a:extLst>
              <a:ext uri="{FF2B5EF4-FFF2-40B4-BE49-F238E27FC236}">
                <a16:creationId xmlns:a16="http://schemas.microsoft.com/office/drawing/2014/main" id="{DD21E402-746A-F8C0-AF03-2C608151AE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6082" y="1458685"/>
            <a:ext cx="6527006" cy="4351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73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A day in the life… with pipelines</a:t>
            </a:r>
          </a:p>
        </p:txBody>
      </p:sp>
      <p:sp>
        <p:nvSpPr>
          <p:cNvPr id="2" name="Content Placeholder 1">
            <a:extLst>
              <a:ext uri="{FF2B5EF4-FFF2-40B4-BE49-F238E27FC236}">
                <a16:creationId xmlns:a16="http://schemas.microsoft.com/office/drawing/2014/main" id="{1AFE1B07-A21D-920C-7022-317CB43AD97B}"/>
              </a:ext>
            </a:extLst>
          </p:cNvPr>
          <p:cNvSpPr>
            <a:spLocks noGrp="1"/>
          </p:cNvSpPr>
          <p:nvPr>
            <p:ph sz="half" idx="1"/>
          </p:nvPr>
        </p:nvSpPr>
        <p:spPr>
          <a:xfrm>
            <a:off x="838200" y="1825625"/>
            <a:ext cx="3833949" cy="4351338"/>
          </a:xfrm>
        </p:spPr>
        <p:txBody>
          <a:bodyPr>
            <a:normAutofit fontScale="55000" lnSpcReduction="20000"/>
          </a:bodyPr>
          <a:lstStyle/>
          <a:p>
            <a:r>
              <a:rPr lang="en-US" dirty="0">
                <a:solidFill>
                  <a:schemeClr val="bg1"/>
                </a:solidFill>
              </a:rPr>
              <a:t>Wake up</a:t>
            </a:r>
          </a:p>
          <a:p>
            <a:r>
              <a:rPr lang="en-US" dirty="0">
                <a:solidFill>
                  <a:schemeClr val="bg1"/>
                </a:solidFill>
              </a:rPr>
              <a:t>Meetings….</a:t>
            </a:r>
          </a:p>
          <a:p>
            <a:r>
              <a:rPr lang="en-US" dirty="0">
                <a:solidFill>
                  <a:schemeClr val="bg1"/>
                </a:solidFill>
              </a:rPr>
              <a:t>Write some code</a:t>
            </a:r>
          </a:p>
          <a:p>
            <a:pPr lvl="1"/>
            <a:r>
              <a:rPr lang="en-US" dirty="0">
                <a:solidFill>
                  <a:schemeClr val="bg1"/>
                </a:solidFill>
              </a:rPr>
              <a:t>Start testing…</a:t>
            </a:r>
          </a:p>
          <a:p>
            <a:pPr lvl="1"/>
            <a:r>
              <a:rPr lang="en-US" dirty="0">
                <a:solidFill>
                  <a:srgbClr val="FFFF00"/>
                </a:solidFill>
              </a:rPr>
              <a:t>Push to GitHub</a:t>
            </a:r>
          </a:p>
          <a:p>
            <a:r>
              <a:rPr lang="en-US" dirty="0">
                <a:solidFill>
                  <a:schemeClr val="bg1"/>
                </a:solidFill>
              </a:rPr>
              <a:t>More meetings...</a:t>
            </a:r>
          </a:p>
          <a:p>
            <a:r>
              <a:rPr lang="en-US" dirty="0">
                <a:solidFill>
                  <a:schemeClr val="bg1"/>
                </a:solidFill>
              </a:rPr>
              <a:t>Finish testing</a:t>
            </a:r>
          </a:p>
          <a:p>
            <a:pPr lvl="1"/>
            <a:r>
              <a:rPr lang="en-US" dirty="0">
                <a:solidFill>
                  <a:srgbClr val="FFFF00"/>
                </a:solidFill>
              </a:rPr>
              <a:t>Clean up failures in build pipeline</a:t>
            </a:r>
          </a:p>
          <a:p>
            <a:r>
              <a:rPr lang="en-US" dirty="0">
                <a:solidFill>
                  <a:schemeClr val="bg1"/>
                </a:solidFill>
              </a:rPr>
              <a:t>Push code</a:t>
            </a:r>
          </a:p>
          <a:p>
            <a:r>
              <a:rPr lang="en-US" dirty="0">
                <a:solidFill>
                  <a:schemeClr val="bg1"/>
                </a:solidFill>
              </a:rPr>
              <a:t>Lunch</a:t>
            </a:r>
          </a:p>
          <a:p>
            <a:r>
              <a:rPr lang="en-US" dirty="0">
                <a:solidFill>
                  <a:schemeClr val="bg1"/>
                </a:solidFill>
              </a:rPr>
              <a:t>Pass code review</a:t>
            </a:r>
          </a:p>
          <a:p>
            <a:pPr lvl="1"/>
            <a:r>
              <a:rPr lang="en-US" dirty="0">
                <a:solidFill>
                  <a:srgbClr val="FFFF00"/>
                </a:solidFill>
              </a:rPr>
              <a:t>Faster because the reviewer didn’t have to check a million things</a:t>
            </a:r>
          </a:p>
          <a:p>
            <a:r>
              <a:rPr lang="en-US" dirty="0">
                <a:solidFill>
                  <a:schemeClr val="bg1"/>
                </a:solidFill>
              </a:rPr>
              <a:t>Merge</a:t>
            </a:r>
          </a:p>
          <a:p>
            <a:r>
              <a:rPr lang="en-US" dirty="0">
                <a:solidFill>
                  <a:schemeClr val="bg1"/>
                </a:solidFill>
              </a:rPr>
              <a:t>Deploy</a:t>
            </a:r>
          </a:p>
          <a:p>
            <a:pPr lvl="1"/>
            <a:r>
              <a:rPr lang="en-US" dirty="0">
                <a:solidFill>
                  <a:srgbClr val="FFFF00"/>
                </a:solidFill>
              </a:rPr>
              <a:t>But this time there was no bug!</a:t>
            </a: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12</a:t>
            </a:fld>
            <a:endParaRPr lang="en-US"/>
          </a:p>
        </p:txBody>
      </p:sp>
      <p:pic>
        <p:nvPicPr>
          <p:cNvPr id="2050" name="Picture 2" descr="No bugs - Free animals icons">
            <a:extLst>
              <a:ext uri="{FF2B5EF4-FFF2-40B4-BE49-F238E27FC236}">
                <a16:creationId xmlns:a16="http://schemas.microsoft.com/office/drawing/2014/main" id="{6199FCB2-F486-F26A-179B-DED384C32F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46519" y="1690688"/>
            <a:ext cx="4328161" cy="4328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4287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
                                            <p:txEl>
                                              <p:pRg st="10" end="10"/>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a:xfrm>
            <a:off x="838200" y="365125"/>
            <a:ext cx="10515600" cy="5803111"/>
          </a:xfrm>
        </p:spPr>
        <p:txBody>
          <a:bodyPr/>
          <a:lstStyle/>
          <a:p>
            <a:pPr algn="ctr"/>
            <a:r>
              <a:rPr lang="en-US" sz="7200" b="1" dirty="0">
                <a:solidFill>
                  <a:schemeClr val="bg1"/>
                </a:solidFill>
                <a:latin typeface="+mn-lt"/>
              </a:rPr>
              <a:t>Live Demo</a:t>
            </a:r>
            <a:br>
              <a:rPr lang="en-US" b="1" dirty="0">
                <a:solidFill>
                  <a:schemeClr val="bg1"/>
                </a:solidFill>
                <a:latin typeface="+mn-lt"/>
              </a:rPr>
            </a:br>
            <a:r>
              <a:rPr lang="en-US" sz="3600" b="1" dirty="0">
                <a:solidFill>
                  <a:schemeClr val="bg1"/>
                </a:solidFill>
                <a:latin typeface="+mn-lt"/>
              </a:rPr>
              <a:t>(plus Q&amp;A)</a:t>
            </a:r>
            <a:endParaRPr lang="en-US" b="1" dirty="0">
              <a:solidFill>
                <a:schemeClr val="bg1"/>
              </a:solidFill>
              <a:latin typeface="+mn-lt"/>
            </a:endParaRP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13</a:t>
            </a:fld>
            <a:endParaRPr lang="en-US"/>
          </a:p>
        </p:txBody>
      </p:sp>
    </p:spTree>
    <p:extLst>
      <p:ext uri="{BB962C8B-B14F-4D97-AF65-F5344CB8AC3E}">
        <p14:creationId xmlns:p14="http://schemas.microsoft.com/office/powerpoint/2010/main" val="3016510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Summary</a:t>
            </a:r>
          </a:p>
        </p:txBody>
      </p:sp>
      <p:sp>
        <p:nvSpPr>
          <p:cNvPr id="2" name="Content Placeholder 1">
            <a:extLst>
              <a:ext uri="{FF2B5EF4-FFF2-40B4-BE49-F238E27FC236}">
                <a16:creationId xmlns:a16="http://schemas.microsoft.com/office/drawing/2014/main" id="{1AFE1B07-A21D-920C-7022-317CB43AD97B}"/>
              </a:ext>
            </a:extLst>
          </p:cNvPr>
          <p:cNvSpPr>
            <a:spLocks noGrp="1"/>
          </p:cNvSpPr>
          <p:nvPr>
            <p:ph sz="half" idx="1"/>
          </p:nvPr>
        </p:nvSpPr>
        <p:spPr>
          <a:xfrm>
            <a:off x="838200" y="1825625"/>
            <a:ext cx="4818017" cy="4351338"/>
          </a:xfrm>
        </p:spPr>
        <p:txBody>
          <a:bodyPr/>
          <a:lstStyle/>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14</a:t>
            </a:fld>
            <a:endParaRPr lang="en-US"/>
          </a:p>
        </p:txBody>
      </p:sp>
      <p:sp>
        <p:nvSpPr>
          <p:cNvPr id="3" name="Content Placeholder 1">
            <a:extLst>
              <a:ext uri="{FF2B5EF4-FFF2-40B4-BE49-F238E27FC236}">
                <a16:creationId xmlns:a16="http://schemas.microsoft.com/office/drawing/2014/main" id="{EB91E088-4595-65E2-6B8E-0224821588ED}"/>
              </a:ext>
            </a:extLst>
          </p:cNvPr>
          <p:cNvSpPr txBox="1">
            <a:spLocks/>
          </p:cNvSpPr>
          <p:nvPr/>
        </p:nvSpPr>
        <p:spPr>
          <a:xfrm>
            <a:off x="437606" y="1825625"/>
            <a:ext cx="5022669" cy="45804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Build pipelines are your best friend</a:t>
            </a:r>
          </a:p>
          <a:p>
            <a:r>
              <a:rPr lang="en-US" dirty="0">
                <a:solidFill>
                  <a:schemeClr val="bg1"/>
                </a:solidFill>
              </a:rPr>
              <a:t>Faster development</a:t>
            </a:r>
          </a:p>
          <a:p>
            <a:pPr lvl="1"/>
            <a:r>
              <a:rPr lang="en-US" dirty="0">
                <a:solidFill>
                  <a:schemeClr val="bg1"/>
                </a:solidFill>
              </a:rPr>
              <a:t>Less error-prone</a:t>
            </a:r>
          </a:p>
          <a:p>
            <a:r>
              <a:rPr lang="en-US" dirty="0">
                <a:solidFill>
                  <a:schemeClr val="bg1"/>
                </a:solidFill>
              </a:rPr>
              <a:t>“Shift Left” developer feedback</a:t>
            </a:r>
          </a:p>
          <a:p>
            <a:r>
              <a:rPr lang="en-US" dirty="0">
                <a:solidFill>
                  <a:schemeClr val="bg1"/>
                </a:solidFill>
              </a:rPr>
              <a:t>Gates/checks provide confidence</a:t>
            </a:r>
          </a:p>
        </p:txBody>
      </p:sp>
      <p:pic>
        <p:nvPicPr>
          <p:cNvPr id="9" name="Picture 8">
            <a:extLst>
              <a:ext uri="{FF2B5EF4-FFF2-40B4-BE49-F238E27FC236}">
                <a16:creationId xmlns:a16="http://schemas.microsoft.com/office/drawing/2014/main" id="{79C3B377-FB1F-4B9C-DE81-13ED89BD75E5}"/>
              </a:ext>
            </a:extLst>
          </p:cNvPr>
          <p:cNvPicPr>
            <a:picLocks noChangeAspect="1"/>
          </p:cNvPicPr>
          <p:nvPr/>
        </p:nvPicPr>
        <p:blipFill>
          <a:blip r:embed="rId3"/>
          <a:stretch>
            <a:fillRect/>
          </a:stretch>
        </p:blipFill>
        <p:spPr>
          <a:xfrm>
            <a:off x="5795439" y="700995"/>
            <a:ext cx="5630321" cy="5456008"/>
          </a:xfrm>
          <a:prstGeom prst="rect">
            <a:avLst/>
          </a:prstGeom>
        </p:spPr>
      </p:pic>
    </p:spTree>
    <p:extLst>
      <p:ext uri="{BB962C8B-B14F-4D97-AF65-F5344CB8AC3E}">
        <p14:creationId xmlns:p14="http://schemas.microsoft.com/office/powerpoint/2010/main" val="2870693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normAutofit/>
          </a:bodyPr>
          <a:lstStyle/>
          <a:p>
            <a:pPr algn="ctr"/>
            <a:r>
              <a:rPr lang="en-US" sz="7200" b="1" dirty="0">
                <a:solidFill>
                  <a:schemeClr val="bg1"/>
                </a:solidFill>
                <a:latin typeface="+mn-lt"/>
              </a:rPr>
              <a:t>Thank You!</a:t>
            </a: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15</a:t>
            </a:fld>
            <a:endParaRPr lang="en-US"/>
          </a:p>
        </p:txBody>
      </p:sp>
      <p:sp>
        <p:nvSpPr>
          <p:cNvPr id="8" name="Content Placeholder 7">
            <a:extLst>
              <a:ext uri="{FF2B5EF4-FFF2-40B4-BE49-F238E27FC236}">
                <a16:creationId xmlns:a16="http://schemas.microsoft.com/office/drawing/2014/main" id="{3301D21F-33F6-79D2-1A3B-C360A2E091FC}"/>
              </a:ext>
            </a:extLst>
          </p:cNvPr>
          <p:cNvSpPr>
            <a:spLocks noGrp="1"/>
          </p:cNvSpPr>
          <p:nvPr>
            <p:ph sz="half" idx="1"/>
          </p:nvPr>
        </p:nvSpPr>
        <p:spPr>
          <a:xfrm>
            <a:off x="838199" y="2822483"/>
            <a:ext cx="10515599" cy="3354480"/>
          </a:xfrm>
        </p:spPr>
        <p:txBody>
          <a:bodyPr>
            <a:normAutofit/>
          </a:bodyPr>
          <a:lstStyle/>
          <a:p>
            <a:pPr marL="0" indent="0" algn="ctr">
              <a:buNone/>
            </a:pPr>
            <a:r>
              <a:rPr lang="en-US" sz="3600" dirty="0">
                <a:solidFill>
                  <a:schemeClr val="bg1"/>
                </a:solidFill>
              </a:rPr>
              <a:t>Questions?</a:t>
            </a:r>
          </a:p>
        </p:txBody>
      </p:sp>
    </p:spTree>
    <p:extLst>
      <p:ext uri="{BB962C8B-B14F-4D97-AF65-F5344CB8AC3E}">
        <p14:creationId xmlns:p14="http://schemas.microsoft.com/office/powerpoint/2010/main" val="1047935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sp>
        <p:nvSpPr>
          <p:cNvPr id="2" name="Title 1">
            <a:extLst>
              <a:ext uri="{FF2B5EF4-FFF2-40B4-BE49-F238E27FC236}">
                <a16:creationId xmlns:a16="http://schemas.microsoft.com/office/drawing/2014/main" id="{B69F8F56-E316-55DF-6CE7-997FB44D7FEE}"/>
              </a:ext>
            </a:extLst>
          </p:cNvPr>
          <p:cNvSpPr>
            <a:spLocks noGrp="1"/>
          </p:cNvSpPr>
          <p:nvPr>
            <p:ph type="ctrTitle"/>
          </p:nvPr>
        </p:nvSpPr>
        <p:spPr>
          <a:xfrm>
            <a:off x="263017" y="1001737"/>
            <a:ext cx="6501704" cy="1774835"/>
          </a:xfrm>
        </p:spPr>
        <p:txBody>
          <a:bodyPr/>
          <a:lstStyle/>
          <a:p>
            <a:r>
              <a:rPr lang="en-US" b="1" dirty="0">
                <a:solidFill>
                  <a:schemeClr val="bg1"/>
                </a:solidFill>
                <a:latin typeface="+mn-lt"/>
              </a:rPr>
              <a:t>OE Build Pipelines w/ Docker</a:t>
            </a:r>
          </a:p>
        </p:txBody>
      </p:sp>
      <p:sp>
        <p:nvSpPr>
          <p:cNvPr id="3" name="Subtitle 2">
            <a:extLst>
              <a:ext uri="{FF2B5EF4-FFF2-40B4-BE49-F238E27FC236}">
                <a16:creationId xmlns:a16="http://schemas.microsoft.com/office/drawing/2014/main" id="{DCBEEDD8-E924-4282-0E45-B84FB24DB82D}"/>
              </a:ext>
            </a:extLst>
          </p:cNvPr>
          <p:cNvSpPr>
            <a:spLocks noGrp="1"/>
          </p:cNvSpPr>
          <p:nvPr>
            <p:ph type="subTitle" idx="1"/>
          </p:nvPr>
        </p:nvSpPr>
        <p:spPr>
          <a:xfrm>
            <a:off x="755600" y="3807238"/>
            <a:ext cx="5416096" cy="1065986"/>
          </a:xfrm>
        </p:spPr>
        <p:txBody>
          <a:bodyPr>
            <a:normAutofit fontScale="92500" lnSpcReduction="10000"/>
          </a:bodyPr>
          <a:lstStyle/>
          <a:p>
            <a:r>
              <a:rPr lang="en-US" sz="1600" b="0" i="0" dirty="0">
                <a:solidFill>
                  <a:schemeClr val="bg1"/>
                </a:solidFill>
                <a:effectLst/>
              </a:rPr>
              <a:t>Let’s discuss how to run build pipelines for every PR that ensure we’re deploying code at the highest quality. These pipelines help us avoid frustration in code reviews by using pedantic robots instead of pedantic people. This allows reviewers to change focus from small details to the important part: what does the code do?</a:t>
            </a:r>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7" name="TextBox 6">
            <a:extLst>
              <a:ext uri="{FF2B5EF4-FFF2-40B4-BE49-F238E27FC236}">
                <a16:creationId xmlns:a16="http://schemas.microsoft.com/office/drawing/2014/main" id="{33872005-2755-15A1-8ADE-E4A52FF1754A}"/>
              </a:ext>
            </a:extLst>
          </p:cNvPr>
          <p:cNvSpPr txBox="1"/>
          <p:nvPr/>
        </p:nvSpPr>
        <p:spPr>
          <a:xfrm>
            <a:off x="7544355" y="4666165"/>
            <a:ext cx="3817788" cy="954107"/>
          </a:xfrm>
          <a:prstGeom prst="rect">
            <a:avLst/>
          </a:prstGeom>
          <a:noFill/>
        </p:spPr>
        <p:txBody>
          <a:bodyPr wrap="square" rtlCol="0">
            <a:spAutoFit/>
          </a:bodyPr>
          <a:lstStyle/>
          <a:p>
            <a:pPr algn="ctr"/>
            <a:r>
              <a:rPr lang="en-US" sz="2800" dirty="0">
                <a:solidFill>
                  <a:schemeClr val="bg1"/>
                </a:solidFill>
              </a:rPr>
              <a:t>Presented By:</a:t>
            </a:r>
            <a:br>
              <a:rPr lang="en-US" sz="2800" dirty="0">
                <a:solidFill>
                  <a:schemeClr val="bg1"/>
                </a:solidFill>
              </a:rPr>
            </a:br>
            <a:r>
              <a:rPr lang="en-US" sz="2800" dirty="0">
                <a:solidFill>
                  <a:schemeClr val="bg1"/>
                </a:solidFill>
              </a:rPr>
              <a:t>Ken Herring, 2023-09-20</a:t>
            </a:r>
            <a:endParaRPr lang="en-US" dirty="0">
              <a:solidFill>
                <a:schemeClr val="bg1"/>
              </a:solidFill>
            </a:endParaRPr>
          </a:p>
        </p:txBody>
      </p:sp>
      <p:sp>
        <p:nvSpPr>
          <p:cNvPr id="4" name="TextBox 3">
            <a:extLst>
              <a:ext uri="{FF2B5EF4-FFF2-40B4-BE49-F238E27FC236}">
                <a16:creationId xmlns:a16="http://schemas.microsoft.com/office/drawing/2014/main" id="{548E51EC-F437-AF9D-5EC8-388BCD8086AC}"/>
              </a:ext>
            </a:extLst>
          </p:cNvPr>
          <p:cNvSpPr txBox="1"/>
          <p:nvPr/>
        </p:nvSpPr>
        <p:spPr>
          <a:xfrm>
            <a:off x="2234486" y="5903890"/>
            <a:ext cx="7874420" cy="923330"/>
          </a:xfrm>
          <a:prstGeom prst="rect">
            <a:avLst/>
          </a:prstGeom>
          <a:noFill/>
        </p:spPr>
        <p:txBody>
          <a:bodyPr wrap="square" rtlCol="0">
            <a:spAutoFit/>
          </a:bodyPr>
          <a:lstStyle/>
          <a:p>
            <a:pPr algn="ctr"/>
            <a:r>
              <a:rPr lang="en-US" dirty="0">
                <a:solidFill>
                  <a:schemeClr val="bg1"/>
                </a:solidFill>
              </a:rPr>
              <a:t>GitHub: @kenherring - </a:t>
            </a:r>
            <a:r>
              <a:rPr lang="en-US" dirty="0">
                <a:solidFill>
                  <a:schemeClr val="bg1"/>
                </a:solidFill>
                <a:hlinkClick r:id="rId4">
                  <a:extLst>
                    <a:ext uri="{A12FA001-AC4F-418D-AE19-62706E023703}">
                      <ahyp:hlinkClr xmlns:ahyp="http://schemas.microsoft.com/office/drawing/2018/hyperlinkcolor" val="tx"/>
                    </a:ext>
                  </a:extLst>
                </a:hlinkClick>
              </a:rPr>
              <a:t>https://github.com/kenherring</a:t>
            </a:r>
            <a:endParaRPr lang="en-US" dirty="0">
              <a:solidFill>
                <a:schemeClr val="bg1"/>
              </a:solidFill>
            </a:endParaRPr>
          </a:p>
          <a:p>
            <a:pPr algn="ctr"/>
            <a:r>
              <a:rPr lang="en-US" dirty="0">
                <a:solidFill>
                  <a:schemeClr val="bg1"/>
                </a:solidFill>
              </a:rPr>
              <a:t>LinkedIn: </a:t>
            </a:r>
            <a:r>
              <a:rPr lang="en-US" dirty="0">
                <a:solidFill>
                  <a:schemeClr val="bg1"/>
                </a:solidFill>
                <a:hlinkClick r:id="rId5">
                  <a:extLst>
                    <a:ext uri="{A12FA001-AC4F-418D-AE19-62706E023703}">
                      <ahyp:hlinkClr xmlns:ahyp="http://schemas.microsoft.com/office/drawing/2018/hyperlinkcolor" val="tx"/>
                    </a:ext>
                  </a:extLst>
                </a:hlinkClick>
              </a:rPr>
              <a:t>https://www.linkedin.com/in/ken-herring-b55b5287/</a:t>
            </a:r>
            <a:endParaRPr lang="en-US" dirty="0">
              <a:solidFill>
                <a:schemeClr val="bg1"/>
              </a:solidFill>
            </a:endParaRPr>
          </a:p>
          <a:p>
            <a:pPr algn="ctr"/>
            <a:r>
              <a:rPr lang="en-US" dirty="0">
                <a:solidFill>
                  <a:schemeClr val="bg1"/>
                </a:solidFill>
              </a:rPr>
              <a:t>Email: kennethherring@gmail.com</a:t>
            </a:r>
          </a:p>
        </p:txBody>
      </p:sp>
      <p:sp>
        <p:nvSpPr>
          <p:cNvPr id="8" name="Oval 7">
            <a:extLst>
              <a:ext uri="{FF2B5EF4-FFF2-40B4-BE49-F238E27FC236}">
                <a16:creationId xmlns:a16="http://schemas.microsoft.com/office/drawing/2014/main" id="{E3DA74ED-A3F7-CC5A-4485-F0B9295DAFC1}"/>
              </a:ext>
            </a:extLst>
          </p:cNvPr>
          <p:cNvSpPr>
            <a:spLocks/>
          </p:cNvSpPr>
          <p:nvPr/>
        </p:nvSpPr>
        <p:spPr>
          <a:xfrm>
            <a:off x="7357745" y="327618"/>
            <a:ext cx="4191009" cy="4163952"/>
          </a:xfrm>
          <a:prstGeom prst="ellipse">
            <a:avLst/>
          </a:prstGeom>
          <a:blipFill dpi="0" rotWithShape="1">
            <a:blip r:embed="rId6"/>
            <a:srcRect/>
            <a:stretch>
              <a:fillRect t="-6000" b="-39000"/>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LT" dirty="0"/>
          </a:p>
        </p:txBody>
      </p:sp>
    </p:spTree>
    <p:extLst>
      <p:ext uri="{BB962C8B-B14F-4D97-AF65-F5344CB8AC3E}">
        <p14:creationId xmlns:p14="http://schemas.microsoft.com/office/powerpoint/2010/main" val="2492740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ChangeAspec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2" name="Title 1">
            <a:extLst>
              <a:ext uri="{FF2B5EF4-FFF2-40B4-BE49-F238E27FC236}">
                <a16:creationId xmlns:a16="http://schemas.microsoft.com/office/drawing/2014/main" id="{F1F55CB4-478F-E2DC-CFB5-3CF61CF5921C}"/>
              </a:ext>
            </a:extLst>
          </p:cNvPr>
          <p:cNvSpPr>
            <a:spLocks noGrp="1"/>
          </p:cNvSpPr>
          <p:nvPr>
            <p:ph type="title"/>
          </p:nvPr>
        </p:nvSpPr>
        <p:spPr/>
        <p:txBody>
          <a:bodyPr/>
          <a:lstStyle/>
          <a:p>
            <a:r>
              <a:rPr lang="en-US" b="1" dirty="0">
                <a:solidFill>
                  <a:schemeClr val="bg1"/>
                </a:solidFill>
                <a:latin typeface="+mn-lt"/>
              </a:rPr>
              <a:t>About Me</a:t>
            </a:r>
          </a:p>
        </p:txBody>
      </p:sp>
      <p:sp>
        <p:nvSpPr>
          <p:cNvPr id="3" name="Content Placeholder 2">
            <a:extLst>
              <a:ext uri="{FF2B5EF4-FFF2-40B4-BE49-F238E27FC236}">
                <a16:creationId xmlns:a16="http://schemas.microsoft.com/office/drawing/2014/main" id="{CB5D1C05-F8AB-3852-A720-B8D859D6C518}"/>
              </a:ext>
            </a:extLst>
          </p:cNvPr>
          <p:cNvSpPr>
            <a:spLocks noGrp="1"/>
          </p:cNvSpPr>
          <p:nvPr>
            <p:ph sz="half" idx="1"/>
          </p:nvPr>
        </p:nvSpPr>
        <p:spPr>
          <a:xfrm>
            <a:off x="755073" y="1690688"/>
            <a:ext cx="5181600" cy="4351338"/>
          </a:xfrm>
        </p:spPr>
        <p:txBody>
          <a:bodyPr>
            <a:normAutofit fontScale="92500" lnSpcReduction="10000"/>
          </a:bodyPr>
          <a:lstStyle/>
          <a:p>
            <a:r>
              <a:rPr lang="en-US" dirty="0">
                <a:solidFill>
                  <a:schemeClr val="bg1"/>
                </a:solidFill>
              </a:rPr>
              <a:t>I currently live in </a:t>
            </a:r>
            <a:r>
              <a:rPr lang="en-US" b="1" dirty="0">
                <a:solidFill>
                  <a:schemeClr val="bg1"/>
                </a:solidFill>
              </a:rPr>
              <a:t>Tampa, FL</a:t>
            </a:r>
          </a:p>
          <a:p>
            <a:r>
              <a:rPr lang="en-US" dirty="0">
                <a:solidFill>
                  <a:schemeClr val="bg1"/>
                </a:solidFill>
              </a:rPr>
              <a:t>Originally from </a:t>
            </a:r>
            <a:r>
              <a:rPr lang="en-US" b="1" dirty="0">
                <a:solidFill>
                  <a:schemeClr val="bg1"/>
                </a:solidFill>
              </a:rPr>
              <a:t>Bethlehem, PA</a:t>
            </a:r>
          </a:p>
          <a:p>
            <a:r>
              <a:rPr lang="en-US" dirty="0">
                <a:solidFill>
                  <a:schemeClr val="bg1"/>
                </a:solidFill>
              </a:rPr>
              <a:t>I’ve been writing code my whole life, professionally since 2010</a:t>
            </a:r>
          </a:p>
          <a:p>
            <a:pPr lvl="1"/>
            <a:r>
              <a:rPr lang="en-US" dirty="0">
                <a:solidFill>
                  <a:schemeClr val="bg1"/>
                </a:solidFill>
              </a:rPr>
              <a:t>First used </a:t>
            </a:r>
            <a:r>
              <a:rPr lang="en-US" dirty="0" err="1">
                <a:solidFill>
                  <a:schemeClr val="bg1"/>
                </a:solidFill>
              </a:rPr>
              <a:t>OpenEdge</a:t>
            </a:r>
            <a:r>
              <a:rPr lang="en-US" dirty="0">
                <a:solidFill>
                  <a:schemeClr val="bg1"/>
                </a:solidFill>
              </a:rPr>
              <a:t> in 2010</a:t>
            </a:r>
          </a:p>
          <a:p>
            <a:r>
              <a:rPr lang="en-US" dirty="0">
                <a:solidFill>
                  <a:schemeClr val="bg1"/>
                </a:solidFill>
              </a:rPr>
              <a:t>Started my career in ERP @ Apprise Software</a:t>
            </a:r>
          </a:p>
          <a:p>
            <a:r>
              <a:rPr lang="en-US" dirty="0">
                <a:solidFill>
                  <a:schemeClr val="bg1"/>
                </a:solidFill>
              </a:rPr>
              <a:t>Currently work for Rocket Mortgage as a Staff Software Engineer</a:t>
            </a:r>
          </a:p>
          <a:p>
            <a:r>
              <a:rPr lang="en-US" dirty="0">
                <a:solidFill>
                  <a:schemeClr val="bg1"/>
                </a:solidFill>
              </a:rPr>
              <a:t>I have two dogs: </a:t>
            </a:r>
            <a:r>
              <a:rPr lang="en-US" b="1" dirty="0">
                <a:solidFill>
                  <a:schemeClr val="bg1"/>
                </a:solidFill>
              </a:rPr>
              <a:t>Maia and Lily</a:t>
            </a:r>
            <a:endParaRPr lang="en-US" dirty="0">
              <a:solidFill>
                <a:schemeClr val="bg1"/>
              </a:solidFill>
            </a:endParaRPr>
          </a:p>
        </p:txBody>
      </p:sp>
      <p:sp>
        <p:nvSpPr>
          <p:cNvPr id="7" name="Footer Placeholder 6">
            <a:extLst>
              <a:ext uri="{FF2B5EF4-FFF2-40B4-BE49-F238E27FC236}">
                <a16:creationId xmlns:a16="http://schemas.microsoft.com/office/drawing/2014/main" id="{E06E4AD6-507A-F7EF-D7CA-E8C25C5E4228}"/>
              </a:ext>
            </a:extLst>
          </p:cNvPr>
          <p:cNvSpPr>
            <a:spLocks noGrp="1"/>
          </p:cNvSpPr>
          <p:nvPr>
            <p:ph type="ftr" sz="quarter" idx="11"/>
          </p:nvPr>
        </p:nvSpPr>
        <p:spPr/>
        <p:txBody>
          <a:bodyPr/>
          <a:lstStyle/>
          <a:p>
            <a:r>
              <a:rPr lang="en-US"/>
              <a:t>Ken Herring 2023-09-20</a:t>
            </a:r>
          </a:p>
        </p:txBody>
      </p:sp>
      <p:sp>
        <p:nvSpPr>
          <p:cNvPr id="8" name="Slide Number Placeholder 7">
            <a:extLst>
              <a:ext uri="{FF2B5EF4-FFF2-40B4-BE49-F238E27FC236}">
                <a16:creationId xmlns:a16="http://schemas.microsoft.com/office/drawing/2014/main" id="{41585516-C325-5CA7-2528-94C0597864C7}"/>
              </a:ext>
            </a:extLst>
          </p:cNvPr>
          <p:cNvSpPr>
            <a:spLocks noGrp="1"/>
          </p:cNvSpPr>
          <p:nvPr>
            <p:ph type="sldNum" sz="quarter" idx="12"/>
          </p:nvPr>
        </p:nvSpPr>
        <p:spPr/>
        <p:txBody>
          <a:bodyPr/>
          <a:lstStyle/>
          <a:p>
            <a:fld id="{BE6F7DA3-E473-47C0-AFDA-5326CFEE9C68}" type="slidenum">
              <a:rPr lang="en-US" smtClean="0"/>
              <a:t>3</a:t>
            </a:fld>
            <a:endParaRPr lang="en-US"/>
          </a:p>
        </p:txBody>
      </p:sp>
      <p:pic>
        <p:nvPicPr>
          <p:cNvPr id="13" name="Picture 12">
            <a:extLst>
              <a:ext uri="{FF2B5EF4-FFF2-40B4-BE49-F238E27FC236}">
                <a16:creationId xmlns:a16="http://schemas.microsoft.com/office/drawing/2014/main" id="{84098F19-6594-EA9C-EBEB-BE910AB96CEA}"/>
              </a:ext>
            </a:extLst>
          </p:cNvPr>
          <p:cNvPicPr>
            <a:picLocks noChangeAspect="1"/>
          </p:cNvPicPr>
          <p:nvPr/>
        </p:nvPicPr>
        <p:blipFill>
          <a:blip r:embed="rId4"/>
          <a:stretch>
            <a:fillRect/>
          </a:stretch>
        </p:blipFill>
        <p:spPr>
          <a:xfrm>
            <a:off x="6255329" y="560268"/>
            <a:ext cx="5489616" cy="5600039"/>
          </a:xfrm>
          <a:prstGeom prst="rect">
            <a:avLst/>
          </a:prstGeom>
        </p:spPr>
      </p:pic>
    </p:spTree>
    <p:extLst>
      <p:ext uri="{BB962C8B-B14F-4D97-AF65-F5344CB8AC3E}">
        <p14:creationId xmlns:p14="http://schemas.microsoft.com/office/powerpoint/2010/main" val="1514444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Agenda</a:t>
            </a:r>
          </a:p>
        </p:txBody>
      </p:sp>
      <p:sp>
        <p:nvSpPr>
          <p:cNvPr id="2" name="Content Placeholder 1">
            <a:extLst>
              <a:ext uri="{FF2B5EF4-FFF2-40B4-BE49-F238E27FC236}">
                <a16:creationId xmlns:a16="http://schemas.microsoft.com/office/drawing/2014/main" id="{1AFE1B07-A21D-920C-7022-317CB43AD97B}"/>
              </a:ext>
            </a:extLst>
          </p:cNvPr>
          <p:cNvSpPr>
            <a:spLocks noGrp="1"/>
          </p:cNvSpPr>
          <p:nvPr>
            <p:ph sz="half" idx="1"/>
          </p:nvPr>
        </p:nvSpPr>
        <p:spPr/>
        <p:txBody>
          <a:bodyPr/>
          <a:lstStyle/>
          <a:p>
            <a:r>
              <a:rPr lang="en-US" dirty="0">
                <a:solidFill>
                  <a:schemeClr val="bg1"/>
                </a:solidFill>
              </a:rPr>
              <a:t>What are we solving for?</a:t>
            </a:r>
          </a:p>
          <a:p>
            <a:r>
              <a:rPr lang="en-US" dirty="0">
                <a:solidFill>
                  <a:schemeClr val="bg1"/>
                </a:solidFill>
              </a:rPr>
              <a:t>Build Pipelines</a:t>
            </a:r>
          </a:p>
          <a:p>
            <a:r>
              <a:rPr lang="en-US" dirty="0">
                <a:solidFill>
                  <a:schemeClr val="bg1"/>
                </a:solidFill>
              </a:rPr>
              <a:t>Tooling</a:t>
            </a:r>
          </a:p>
          <a:p>
            <a:r>
              <a:rPr lang="en-US" dirty="0">
                <a:solidFill>
                  <a:schemeClr val="bg1"/>
                </a:solidFill>
              </a:rPr>
              <a:t>A day in the life…</a:t>
            </a:r>
          </a:p>
          <a:p>
            <a:pPr lvl="1"/>
            <a:r>
              <a:rPr lang="en-US" dirty="0">
                <a:solidFill>
                  <a:schemeClr val="bg1"/>
                </a:solidFill>
              </a:rPr>
              <a:t>of an OE developer w/ pipelines</a:t>
            </a:r>
          </a:p>
          <a:p>
            <a:endParaRPr lang="en-US" dirty="0">
              <a:solidFill>
                <a:schemeClr val="bg1"/>
              </a:solidFill>
            </a:endParaRPr>
          </a:p>
          <a:p>
            <a:r>
              <a:rPr lang="en-US" b="1" dirty="0">
                <a:solidFill>
                  <a:schemeClr val="bg1"/>
                </a:solidFill>
              </a:rPr>
              <a:t>Live Demo</a:t>
            </a:r>
          </a:p>
        </p:txBody>
      </p:sp>
      <p:sp>
        <p:nvSpPr>
          <p:cNvPr id="4" name="Footer Placeholder 3">
            <a:extLst>
              <a:ext uri="{FF2B5EF4-FFF2-40B4-BE49-F238E27FC236}">
                <a16:creationId xmlns:a16="http://schemas.microsoft.com/office/drawing/2014/main" id="{D208B0BD-1FEE-6D0D-5D57-CCDCCEBBE1E7}"/>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5152BF5C-390B-7190-70E1-647E44F005FA}"/>
              </a:ext>
            </a:extLst>
          </p:cNvPr>
          <p:cNvSpPr>
            <a:spLocks noGrp="1"/>
          </p:cNvSpPr>
          <p:nvPr>
            <p:ph type="sldNum" sz="quarter" idx="12"/>
          </p:nvPr>
        </p:nvSpPr>
        <p:spPr/>
        <p:txBody>
          <a:bodyPr/>
          <a:lstStyle/>
          <a:p>
            <a:fld id="{BE6F7DA3-E473-47C0-AFDA-5326CFEE9C68}" type="slidenum">
              <a:rPr lang="en-US" smtClean="0"/>
              <a:t>4</a:t>
            </a:fld>
            <a:endParaRPr lang="en-US"/>
          </a:p>
        </p:txBody>
      </p:sp>
      <p:pic>
        <p:nvPicPr>
          <p:cNvPr id="9" name="Picture 8">
            <a:extLst>
              <a:ext uri="{FF2B5EF4-FFF2-40B4-BE49-F238E27FC236}">
                <a16:creationId xmlns:a16="http://schemas.microsoft.com/office/drawing/2014/main" id="{ACC59331-0384-CCA5-077D-C55A84BE7FA7}"/>
              </a:ext>
            </a:extLst>
          </p:cNvPr>
          <p:cNvPicPr>
            <a:picLocks noChangeAspect="1"/>
          </p:cNvPicPr>
          <p:nvPr/>
        </p:nvPicPr>
        <p:blipFill>
          <a:blip r:embed="rId3"/>
          <a:stretch>
            <a:fillRect/>
          </a:stretch>
        </p:blipFill>
        <p:spPr>
          <a:xfrm>
            <a:off x="6759908" y="1213698"/>
            <a:ext cx="4593892" cy="4430602"/>
          </a:xfrm>
          <a:prstGeom prst="rect">
            <a:avLst/>
          </a:prstGeom>
        </p:spPr>
      </p:pic>
    </p:spTree>
    <p:extLst>
      <p:ext uri="{BB962C8B-B14F-4D97-AF65-F5344CB8AC3E}">
        <p14:creationId xmlns:p14="http://schemas.microsoft.com/office/powerpoint/2010/main" val="3538688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Session Expectations</a:t>
            </a:r>
          </a:p>
        </p:txBody>
      </p:sp>
      <p:sp>
        <p:nvSpPr>
          <p:cNvPr id="2" name="Content Placeholder 1">
            <a:extLst>
              <a:ext uri="{FF2B5EF4-FFF2-40B4-BE49-F238E27FC236}">
                <a16:creationId xmlns:a16="http://schemas.microsoft.com/office/drawing/2014/main" id="{1AFE1B07-A21D-920C-7022-317CB43AD97B}"/>
              </a:ext>
            </a:extLst>
          </p:cNvPr>
          <p:cNvSpPr>
            <a:spLocks noGrp="1"/>
          </p:cNvSpPr>
          <p:nvPr>
            <p:ph sz="half" idx="1"/>
          </p:nvPr>
        </p:nvSpPr>
        <p:spPr/>
        <p:txBody>
          <a:bodyPr>
            <a:normAutofit/>
          </a:bodyPr>
          <a:lstStyle/>
          <a:p>
            <a:r>
              <a:rPr lang="en-US" dirty="0">
                <a:solidFill>
                  <a:schemeClr val="bg1"/>
                </a:solidFill>
              </a:rPr>
              <a:t>Target Audience: anyone who writes code or is interested in DevOps</a:t>
            </a:r>
          </a:p>
          <a:p>
            <a:endParaRPr lang="en-US" dirty="0">
              <a:solidFill>
                <a:schemeClr val="bg1"/>
              </a:solidFill>
            </a:endParaRPr>
          </a:p>
          <a:p>
            <a:r>
              <a:rPr lang="en-US" dirty="0">
                <a:solidFill>
                  <a:schemeClr val="bg1"/>
                </a:solidFill>
              </a:rPr>
              <a:t>Takeaways:</a:t>
            </a:r>
          </a:p>
          <a:p>
            <a:pPr lvl="1"/>
            <a:r>
              <a:rPr lang="en-US" dirty="0">
                <a:solidFill>
                  <a:schemeClr val="bg1"/>
                </a:solidFill>
              </a:rPr>
              <a:t>Basic understanding of pipelines</a:t>
            </a:r>
          </a:p>
          <a:p>
            <a:pPr lvl="1"/>
            <a:r>
              <a:rPr lang="en-US" dirty="0">
                <a:solidFill>
                  <a:schemeClr val="bg1"/>
                </a:solidFill>
              </a:rPr>
              <a:t>Value proves itself</a:t>
            </a:r>
          </a:p>
          <a:p>
            <a:pPr lvl="1"/>
            <a:r>
              <a:rPr lang="en-US" dirty="0">
                <a:solidFill>
                  <a:schemeClr val="bg1"/>
                </a:solidFill>
              </a:rPr>
              <a:t>If you don’t have them already, you’ll be adding them next week!</a:t>
            </a:r>
          </a:p>
          <a:p>
            <a:endParaRPr lang="en-US" dirty="0">
              <a:solidFill>
                <a:schemeClr val="bg1"/>
              </a:solidFill>
            </a:endParaRPr>
          </a:p>
        </p:txBody>
      </p:sp>
      <p:sp>
        <p:nvSpPr>
          <p:cNvPr id="4" name="Footer Placeholder 3">
            <a:extLst>
              <a:ext uri="{FF2B5EF4-FFF2-40B4-BE49-F238E27FC236}">
                <a16:creationId xmlns:a16="http://schemas.microsoft.com/office/drawing/2014/main" id="{D208B0BD-1FEE-6D0D-5D57-CCDCCEBBE1E7}"/>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5152BF5C-390B-7190-70E1-647E44F005FA}"/>
              </a:ext>
            </a:extLst>
          </p:cNvPr>
          <p:cNvSpPr>
            <a:spLocks noGrp="1"/>
          </p:cNvSpPr>
          <p:nvPr>
            <p:ph type="sldNum" sz="quarter" idx="12"/>
          </p:nvPr>
        </p:nvSpPr>
        <p:spPr/>
        <p:txBody>
          <a:bodyPr/>
          <a:lstStyle/>
          <a:p>
            <a:fld id="{BE6F7DA3-E473-47C0-AFDA-5326CFEE9C68}" type="slidenum">
              <a:rPr lang="en-US" smtClean="0"/>
              <a:t>5</a:t>
            </a:fld>
            <a:endParaRPr lang="en-US"/>
          </a:p>
        </p:txBody>
      </p:sp>
      <p:pic>
        <p:nvPicPr>
          <p:cNvPr id="3" name="Picture 2">
            <a:extLst>
              <a:ext uri="{FF2B5EF4-FFF2-40B4-BE49-F238E27FC236}">
                <a16:creationId xmlns:a16="http://schemas.microsoft.com/office/drawing/2014/main" id="{3657235C-84F1-77FF-F56D-C1ADA605B33B}"/>
              </a:ext>
            </a:extLst>
          </p:cNvPr>
          <p:cNvPicPr>
            <a:picLocks noChangeAspect="1"/>
          </p:cNvPicPr>
          <p:nvPr/>
        </p:nvPicPr>
        <p:blipFill>
          <a:blip r:embed="rId3"/>
          <a:stretch>
            <a:fillRect/>
          </a:stretch>
        </p:blipFill>
        <p:spPr>
          <a:xfrm>
            <a:off x="6373146" y="1346597"/>
            <a:ext cx="5114987" cy="4243184"/>
          </a:xfrm>
          <a:prstGeom prst="rect">
            <a:avLst/>
          </a:prstGeom>
        </p:spPr>
      </p:pic>
    </p:spTree>
    <p:extLst>
      <p:ext uri="{BB962C8B-B14F-4D97-AF65-F5344CB8AC3E}">
        <p14:creationId xmlns:p14="http://schemas.microsoft.com/office/powerpoint/2010/main" val="1715091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Build Pipelines – What are they?</a:t>
            </a:r>
          </a:p>
        </p:txBody>
      </p:sp>
      <p:sp>
        <p:nvSpPr>
          <p:cNvPr id="2" name="Content Placeholder 1">
            <a:extLst>
              <a:ext uri="{FF2B5EF4-FFF2-40B4-BE49-F238E27FC236}">
                <a16:creationId xmlns:a16="http://schemas.microsoft.com/office/drawing/2014/main" id="{1AFE1B07-A21D-920C-7022-317CB43AD97B}"/>
              </a:ext>
            </a:extLst>
          </p:cNvPr>
          <p:cNvSpPr>
            <a:spLocks noGrp="1"/>
          </p:cNvSpPr>
          <p:nvPr>
            <p:ph sz="half" idx="1"/>
          </p:nvPr>
        </p:nvSpPr>
        <p:spPr/>
        <p:txBody>
          <a:bodyPr/>
          <a:lstStyle/>
          <a:p>
            <a:r>
              <a:rPr lang="en-US" dirty="0">
                <a:solidFill>
                  <a:schemeClr val="bg1"/>
                </a:solidFill>
              </a:rPr>
              <a:t>Build </a:t>
            </a:r>
            <a:r>
              <a:rPr lang="en-US" dirty="0" err="1">
                <a:solidFill>
                  <a:schemeClr val="bg1"/>
                </a:solidFill>
              </a:rPr>
              <a:t>piplines</a:t>
            </a:r>
            <a:r>
              <a:rPr lang="en-US" dirty="0">
                <a:solidFill>
                  <a:schemeClr val="bg1"/>
                </a:solidFill>
              </a:rPr>
              <a:t> automate various activities, such as</a:t>
            </a:r>
          </a:p>
          <a:p>
            <a:pPr lvl="1"/>
            <a:r>
              <a:rPr lang="en-US" dirty="0">
                <a:solidFill>
                  <a:schemeClr val="bg1"/>
                </a:solidFill>
              </a:rPr>
              <a:t>Compilation</a:t>
            </a:r>
          </a:p>
          <a:p>
            <a:pPr lvl="1"/>
            <a:r>
              <a:rPr lang="en-US" dirty="0">
                <a:solidFill>
                  <a:schemeClr val="bg1"/>
                </a:solidFill>
              </a:rPr>
              <a:t>Testing</a:t>
            </a:r>
          </a:p>
          <a:p>
            <a:pPr lvl="1"/>
            <a:r>
              <a:rPr lang="en-US" dirty="0">
                <a:solidFill>
                  <a:schemeClr val="bg1"/>
                </a:solidFill>
              </a:rPr>
              <a:t>Packaging</a:t>
            </a:r>
          </a:p>
          <a:p>
            <a:pPr lvl="1"/>
            <a:r>
              <a:rPr lang="en-US" dirty="0">
                <a:solidFill>
                  <a:schemeClr val="bg1"/>
                </a:solidFill>
              </a:rPr>
              <a:t>Deployment</a:t>
            </a: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6</a:t>
            </a:fld>
            <a:endParaRPr lang="en-US"/>
          </a:p>
        </p:txBody>
      </p:sp>
      <p:pic>
        <p:nvPicPr>
          <p:cNvPr id="9" name="Picture 8">
            <a:extLst>
              <a:ext uri="{FF2B5EF4-FFF2-40B4-BE49-F238E27FC236}">
                <a16:creationId xmlns:a16="http://schemas.microsoft.com/office/drawing/2014/main" id="{AEBD698F-DCEB-ABD3-E140-F997BA20297B}"/>
              </a:ext>
            </a:extLst>
          </p:cNvPr>
          <p:cNvPicPr>
            <a:picLocks noChangeAspect="1"/>
          </p:cNvPicPr>
          <p:nvPr/>
        </p:nvPicPr>
        <p:blipFill>
          <a:blip r:embed="rId3"/>
          <a:stretch>
            <a:fillRect/>
          </a:stretch>
        </p:blipFill>
        <p:spPr>
          <a:xfrm>
            <a:off x="6246167" y="1772086"/>
            <a:ext cx="5196980" cy="3435588"/>
          </a:xfrm>
          <a:prstGeom prst="rect">
            <a:avLst/>
          </a:prstGeom>
        </p:spPr>
      </p:pic>
    </p:spTree>
    <p:extLst>
      <p:ext uri="{BB962C8B-B14F-4D97-AF65-F5344CB8AC3E}">
        <p14:creationId xmlns:p14="http://schemas.microsoft.com/office/powerpoint/2010/main" val="1181453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Build Pipelines – Testing</a:t>
            </a:r>
          </a:p>
        </p:txBody>
      </p:sp>
      <p:sp>
        <p:nvSpPr>
          <p:cNvPr id="2" name="Content Placeholder 1">
            <a:extLst>
              <a:ext uri="{FF2B5EF4-FFF2-40B4-BE49-F238E27FC236}">
                <a16:creationId xmlns:a16="http://schemas.microsoft.com/office/drawing/2014/main" id="{1AFE1B07-A21D-920C-7022-317CB43AD97B}"/>
              </a:ext>
            </a:extLst>
          </p:cNvPr>
          <p:cNvSpPr>
            <a:spLocks noGrp="1"/>
          </p:cNvSpPr>
          <p:nvPr>
            <p:ph sz="half" idx="1"/>
          </p:nvPr>
        </p:nvSpPr>
        <p:spPr/>
        <p:txBody>
          <a:bodyPr/>
          <a:lstStyle/>
          <a:p>
            <a:r>
              <a:rPr lang="en-US" dirty="0">
                <a:solidFill>
                  <a:schemeClr val="bg1"/>
                </a:solidFill>
              </a:rPr>
              <a:t>Unit Testing</a:t>
            </a:r>
          </a:p>
          <a:p>
            <a:r>
              <a:rPr lang="en-US" dirty="0">
                <a:solidFill>
                  <a:schemeClr val="bg1"/>
                </a:solidFill>
              </a:rPr>
              <a:t>Integration Testing</a:t>
            </a:r>
          </a:p>
          <a:p>
            <a:r>
              <a:rPr lang="en-US" dirty="0">
                <a:solidFill>
                  <a:schemeClr val="bg1"/>
                </a:solidFill>
              </a:rPr>
              <a:t>Performance Testing</a:t>
            </a:r>
          </a:p>
          <a:p>
            <a:r>
              <a:rPr lang="en-US" dirty="0">
                <a:solidFill>
                  <a:schemeClr val="bg1"/>
                </a:solidFill>
              </a:rPr>
              <a:t>Vulnerability Testing</a:t>
            </a:r>
          </a:p>
          <a:p>
            <a:r>
              <a:rPr lang="en-US" dirty="0">
                <a:solidFill>
                  <a:schemeClr val="bg1"/>
                </a:solidFill>
              </a:rPr>
              <a:t>Validation Testing</a:t>
            </a:r>
          </a:p>
          <a:p>
            <a:r>
              <a:rPr lang="en-US" dirty="0">
                <a:solidFill>
                  <a:schemeClr val="bg1"/>
                </a:solidFill>
              </a:rPr>
              <a:t>SonarQube / Linting</a:t>
            </a: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7</a:t>
            </a:fld>
            <a:endParaRPr lang="en-US"/>
          </a:p>
        </p:txBody>
      </p:sp>
      <p:pic>
        <p:nvPicPr>
          <p:cNvPr id="12" name="Picture 11">
            <a:extLst>
              <a:ext uri="{FF2B5EF4-FFF2-40B4-BE49-F238E27FC236}">
                <a16:creationId xmlns:a16="http://schemas.microsoft.com/office/drawing/2014/main" id="{75E1CA6B-457E-BD0C-0810-4BC043684C42}"/>
              </a:ext>
            </a:extLst>
          </p:cNvPr>
          <p:cNvPicPr>
            <a:picLocks noChangeAspect="1"/>
          </p:cNvPicPr>
          <p:nvPr/>
        </p:nvPicPr>
        <p:blipFill>
          <a:blip r:embed="rId3"/>
          <a:stretch>
            <a:fillRect/>
          </a:stretch>
        </p:blipFill>
        <p:spPr>
          <a:xfrm>
            <a:off x="5807111" y="1920240"/>
            <a:ext cx="4988330" cy="3716442"/>
          </a:xfrm>
          <a:prstGeom prst="rect">
            <a:avLst/>
          </a:prstGeom>
        </p:spPr>
      </p:pic>
    </p:spTree>
    <p:extLst>
      <p:ext uri="{BB962C8B-B14F-4D97-AF65-F5344CB8AC3E}">
        <p14:creationId xmlns:p14="http://schemas.microsoft.com/office/powerpoint/2010/main" val="560890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Build Pipelines – Quality Gates</a:t>
            </a:r>
          </a:p>
        </p:txBody>
      </p:sp>
      <p:sp>
        <p:nvSpPr>
          <p:cNvPr id="2" name="Content Placeholder 1">
            <a:extLst>
              <a:ext uri="{FF2B5EF4-FFF2-40B4-BE49-F238E27FC236}">
                <a16:creationId xmlns:a16="http://schemas.microsoft.com/office/drawing/2014/main" id="{1AFE1B07-A21D-920C-7022-317CB43AD97B}"/>
              </a:ext>
            </a:extLst>
          </p:cNvPr>
          <p:cNvSpPr>
            <a:spLocks noGrp="1"/>
          </p:cNvSpPr>
          <p:nvPr>
            <p:ph sz="half" idx="1"/>
          </p:nvPr>
        </p:nvSpPr>
        <p:spPr/>
        <p:txBody>
          <a:bodyPr/>
          <a:lstStyle/>
          <a:p>
            <a:r>
              <a:rPr lang="en-US" dirty="0">
                <a:solidFill>
                  <a:schemeClr val="bg1"/>
                </a:solidFill>
              </a:rPr>
              <a:t>Failed steps prevent bad code from entering the code base</a:t>
            </a:r>
          </a:p>
          <a:p>
            <a:r>
              <a:rPr lang="en-US" dirty="0">
                <a:solidFill>
                  <a:schemeClr val="bg1"/>
                </a:solidFill>
              </a:rPr>
              <a:t>Strive to incorporate tests for repeat issues</a:t>
            </a:r>
          </a:p>
          <a:p>
            <a:r>
              <a:rPr lang="en-US" dirty="0">
                <a:solidFill>
                  <a:schemeClr val="bg1"/>
                </a:solidFill>
              </a:rPr>
              <a:t>“Shift Left”</a:t>
            </a: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8</a:t>
            </a:fld>
            <a:endParaRPr lang="en-US"/>
          </a:p>
        </p:txBody>
      </p:sp>
      <p:pic>
        <p:nvPicPr>
          <p:cNvPr id="12" name="Picture 11">
            <a:extLst>
              <a:ext uri="{FF2B5EF4-FFF2-40B4-BE49-F238E27FC236}">
                <a16:creationId xmlns:a16="http://schemas.microsoft.com/office/drawing/2014/main" id="{2D500B40-819E-FD97-3D83-6E2C8FC82E3E}"/>
              </a:ext>
            </a:extLst>
          </p:cNvPr>
          <p:cNvPicPr>
            <a:picLocks noChangeAspect="1"/>
          </p:cNvPicPr>
          <p:nvPr/>
        </p:nvPicPr>
        <p:blipFill>
          <a:blip r:embed="rId3"/>
          <a:stretch>
            <a:fillRect/>
          </a:stretch>
        </p:blipFill>
        <p:spPr>
          <a:xfrm>
            <a:off x="6096000" y="1942010"/>
            <a:ext cx="5600214" cy="3566217"/>
          </a:xfrm>
          <a:prstGeom prst="rect">
            <a:avLst/>
          </a:prstGeom>
        </p:spPr>
      </p:pic>
    </p:spTree>
    <p:extLst>
      <p:ext uri="{BB962C8B-B14F-4D97-AF65-F5344CB8AC3E}">
        <p14:creationId xmlns:p14="http://schemas.microsoft.com/office/powerpoint/2010/main" val="2557585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3">
            <a:extLst>
              <a:ext uri="{FF2B5EF4-FFF2-40B4-BE49-F238E27FC236}">
                <a16:creationId xmlns:a16="http://schemas.microsoft.com/office/drawing/2014/main" id="{8BB3082D-42C8-40DA-26F3-32B062977235}"/>
              </a:ext>
            </a:extLst>
          </p:cNvPr>
          <p:cNvSpPr>
            <a:spLocks noGrp="1" noRot="1" noMove="1" noResize="1" noEditPoints="1" noAdjustHandles="1" noChangeArrowheads="1" noChangeShapeType="1"/>
          </p:cNvSpPr>
          <p:nvPr/>
        </p:nvSpPr>
        <p:spPr>
          <a:xfrm>
            <a:off x="-144087" y="0"/>
            <a:ext cx="12336087" cy="68579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sz="2800" dirty="0"/>
          </a:p>
        </p:txBody>
      </p:sp>
      <p:pic>
        <p:nvPicPr>
          <p:cNvPr id="6" name="Grafik 19" descr="Ein Bild, das Text, Schrift, Grafiken, Logo enthält.&#10;&#10;Automatisch generierte Beschreibung">
            <a:extLst>
              <a:ext uri="{FF2B5EF4-FFF2-40B4-BE49-F238E27FC236}">
                <a16:creationId xmlns:a16="http://schemas.microsoft.com/office/drawing/2014/main" id="{10209FD1-0FDA-1A0C-A50A-414C4A8A3875}"/>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212796" y="6109966"/>
            <a:ext cx="934216" cy="548709"/>
          </a:xfrm>
          <a:prstGeom prst="rect">
            <a:avLst/>
          </a:prstGeom>
        </p:spPr>
      </p:pic>
      <p:sp>
        <p:nvSpPr>
          <p:cNvPr id="10" name="Title 9">
            <a:extLst>
              <a:ext uri="{FF2B5EF4-FFF2-40B4-BE49-F238E27FC236}">
                <a16:creationId xmlns:a16="http://schemas.microsoft.com/office/drawing/2014/main" id="{1BCF954E-A9A7-406E-2BC0-6BC4779B533E}"/>
              </a:ext>
            </a:extLst>
          </p:cNvPr>
          <p:cNvSpPr>
            <a:spLocks noGrp="1"/>
          </p:cNvSpPr>
          <p:nvPr>
            <p:ph type="title"/>
          </p:nvPr>
        </p:nvSpPr>
        <p:spPr/>
        <p:txBody>
          <a:bodyPr/>
          <a:lstStyle/>
          <a:p>
            <a:r>
              <a:rPr lang="en-US" b="1" dirty="0">
                <a:solidFill>
                  <a:schemeClr val="bg1"/>
                </a:solidFill>
                <a:latin typeface="+mn-lt"/>
              </a:rPr>
              <a:t>Build Pipelines</a:t>
            </a:r>
          </a:p>
        </p:txBody>
      </p:sp>
      <p:sp>
        <p:nvSpPr>
          <p:cNvPr id="4" name="Footer Placeholder 3">
            <a:extLst>
              <a:ext uri="{FF2B5EF4-FFF2-40B4-BE49-F238E27FC236}">
                <a16:creationId xmlns:a16="http://schemas.microsoft.com/office/drawing/2014/main" id="{11D3C00A-16F1-2FDD-24E2-D72456F557C2}"/>
              </a:ext>
            </a:extLst>
          </p:cNvPr>
          <p:cNvSpPr>
            <a:spLocks noGrp="1"/>
          </p:cNvSpPr>
          <p:nvPr>
            <p:ph type="ftr" sz="quarter" idx="11"/>
          </p:nvPr>
        </p:nvSpPr>
        <p:spPr/>
        <p:txBody>
          <a:bodyPr/>
          <a:lstStyle/>
          <a:p>
            <a:r>
              <a:rPr lang="en-US"/>
              <a:t>Ken Herring 2023-09-20</a:t>
            </a:r>
          </a:p>
        </p:txBody>
      </p:sp>
      <p:sp>
        <p:nvSpPr>
          <p:cNvPr id="7" name="Slide Number Placeholder 6">
            <a:extLst>
              <a:ext uri="{FF2B5EF4-FFF2-40B4-BE49-F238E27FC236}">
                <a16:creationId xmlns:a16="http://schemas.microsoft.com/office/drawing/2014/main" id="{BCA9F10A-9FF1-946E-17B1-E54DF5F9215D}"/>
              </a:ext>
            </a:extLst>
          </p:cNvPr>
          <p:cNvSpPr>
            <a:spLocks noGrp="1"/>
          </p:cNvSpPr>
          <p:nvPr>
            <p:ph type="sldNum" sz="quarter" idx="12"/>
          </p:nvPr>
        </p:nvSpPr>
        <p:spPr/>
        <p:txBody>
          <a:bodyPr/>
          <a:lstStyle/>
          <a:p>
            <a:fld id="{BE6F7DA3-E473-47C0-AFDA-5326CFEE9C68}" type="slidenum">
              <a:rPr lang="en-US" smtClean="0"/>
              <a:t>9</a:t>
            </a:fld>
            <a:endParaRPr lang="en-US"/>
          </a:p>
        </p:txBody>
      </p:sp>
      <p:pic>
        <p:nvPicPr>
          <p:cNvPr id="1026" name="Picture 2" descr="Visual Studio Code Logo PNG vector in SVG, PDF, AI, CDR format">
            <a:extLst>
              <a:ext uri="{FF2B5EF4-FFF2-40B4-BE49-F238E27FC236}">
                <a16:creationId xmlns:a16="http://schemas.microsoft.com/office/drawing/2014/main" id="{C541AD78-7BED-025C-18E0-A852B5850C74}"/>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2232454"/>
            <a:ext cx="2045802" cy="153553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itHub Logos and Usage · GitHub">
            <a:extLst>
              <a:ext uri="{FF2B5EF4-FFF2-40B4-BE49-F238E27FC236}">
                <a16:creationId xmlns:a16="http://schemas.microsoft.com/office/drawing/2014/main" id="{9FAC84A8-F5AA-4381-172D-55A6F382F807}"/>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674456" y="2121450"/>
            <a:ext cx="1754983" cy="175498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ontinuous Integration and Delivery - CircleCI">
            <a:extLst>
              <a:ext uri="{FF2B5EF4-FFF2-40B4-BE49-F238E27FC236}">
                <a16:creationId xmlns:a16="http://schemas.microsoft.com/office/drawing/2014/main" id="{A7C98AE7-FA58-96F9-B911-DEBE767F59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08606" y="1850499"/>
            <a:ext cx="2296886" cy="229688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onarQube Guide: Improve Code Quality and Code Security | by Johanes  Marihot Perkasa Simarmata | Medium">
            <a:extLst>
              <a:ext uri="{FF2B5EF4-FFF2-40B4-BE49-F238E27FC236}">
                <a16:creationId xmlns:a16="http://schemas.microsoft.com/office/drawing/2014/main" id="{9CF78164-AE5C-7D41-9D77-0BE5DBA2E09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84659" y="2101348"/>
            <a:ext cx="3204754" cy="1666639"/>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Arrow Connector 13">
            <a:extLst>
              <a:ext uri="{FF2B5EF4-FFF2-40B4-BE49-F238E27FC236}">
                <a16:creationId xmlns:a16="http://schemas.microsoft.com/office/drawing/2014/main" id="{CD3C43DF-5B2D-C187-8427-89D959FA9946}"/>
              </a:ext>
            </a:extLst>
          </p:cNvPr>
          <p:cNvCxnSpPr>
            <a:stCxn id="1026" idx="3"/>
            <a:endCxn id="1028" idx="1"/>
          </p:cNvCxnSpPr>
          <p:nvPr/>
        </p:nvCxnSpPr>
        <p:spPr>
          <a:xfrm flipV="1">
            <a:off x="2045802" y="2998942"/>
            <a:ext cx="628654" cy="1279"/>
          </a:xfrm>
          <a:prstGeom prst="straightConnector1">
            <a:avLst/>
          </a:prstGeom>
          <a:ln w="76200">
            <a:solidFill>
              <a:srgbClr val="00B050"/>
            </a:solidFill>
            <a:tailEnd type="triangle"/>
          </a:ln>
        </p:spPr>
        <p:style>
          <a:lnRef idx="1">
            <a:schemeClr val="accent2"/>
          </a:lnRef>
          <a:fillRef idx="0">
            <a:schemeClr val="accent2"/>
          </a:fillRef>
          <a:effectRef idx="0">
            <a:schemeClr val="accent2"/>
          </a:effectRef>
          <a:fontRef idx="minor">
            <a:schemeClr val="tx1"/>
          </a:fontRef>
        </p:style>
      </p:cxnSp>
      <p:cxnSp>
        <p:nvCxnSpPr>
          <p:cNvPr id="15" name="Straight Arrow Connector 14">
            <a:extLst>
              <a:ext uri="{FF2B5EF4-FFF2-40B4-BE49-F238E27FC236}">
                <a16:creationId xmlns:a16="http://schemas.microsoft.com/office/drawing/2014/main" id="{83314DA4-A67D-24EC-7411-4F09CBE659EB}"/>
              </a:ext>
            </a:extLst>
          </p:cNvPr>
          <p:cNvCxnSpPr/>
          <p:nvPr/>
        </p:nvCxnSpPr>
        <p:spPr>
          <a:xfrm flipV="1">
            <a:off x="4653383" y="2997662"/>
            <a:ext cx="628654" cy="1279"/>
          </a:xfrm>
          <a:prstGeom prst="straightConnector1">
            <a:avLst/>
          </a:prstGeom>
          <a:ln w="76200">
            <a:solidFill>
              <a:srgbClr val="00B050"/>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A744A55E-4CD4-D23D-9F40-AFB2FB190B68}"/>
              </a:ext>
            </a:extLst>
          </p:cNvPr>
          <p:cNvCxnSpPr/>
          <p:nvPr/>
        </p:nvCxnSpPr>
        <p:spPr>
          <a:xfrm flipV="1">
            <a:off x="7605492" y="2996383"/>
            <a:ext cx="628654" cy="1279"/>
          </a:xfrm>
          <a:prstGeom prst="straightConnector1">
            <a:avLst/>
          </a:prstGeom>
          <a:ln w="76200">
            <a:solidFill>
              <a:srgbClr val="00B050"/>
            </a:solidFill>
            <a:tailEnd type="triangle"/>
          </a:ln>
        </p:spPr>
        <p:style>
          <a:lnRef idx="1">
            <a:schemeClr val="accent2"/>
          </a:lnRef>
          <a:fillRef idx="0">
            <a:schemeClr val="accent2"/>
          </a:fillRef>
          <a:effectRef idx="0">
            <a:schemeClr val="accent2"/>
          </a:effectRef>
          <a:fontRef idx="minor">
            <a:schemeClr val="tx1"/>
          </a:fontRef>
        </p:style>
      </p:cxnSp>
      <p:sp>
        <p:nvSpPr>
          <p:cNvPr id="17" name="Rectangle 16">
            <a:extLst>
              <a:ext uri="{FF2B5EF4-FFF2-40B4-BE49-F238E27FC236}">
                <a16:creationId xmlns:a16="http://schemas.microsoft.com/office/drawing/2014/main" id="{9F3976FD-79F0-4AAD-D85D-FFAA6F4A851E}"/>
              </a:ext>
            </a:extLst>
          </p:cNvPr>
          <p:cNvSpPr/>
          <p:nvPr/>
        </p:nvSpPr>
        <p:spPr>
          <a:xfrm>
            <a:off x="3598618" y="4458853"/>
            <a:ext cx="4850675" cy="1446550"/>
          </a:xfrm>
          <a:prstGeom prst="rect">
            <a:avLst/>
          </a:prstGeom>
          <a:noFill/>
        </p:spPr>
        <p:txBody>
          <a:bodyPr wrap="square" lIns="91440" tIns="45720" rIns="91440" bIns="45720">
            <a:spAutoFit/>
          </a:bodyPr>
          <a:lstStyle/>
          <a:p>
            <a:pPr algn="ctr"/>
            <a:r>
              <a:rPr lang="en-US" sz="8800" b="1" cap="none" spc="0" dirty="0">
                <a:ln w="22225">
                  <a:solidFill>
                    <a:schemeClr val="accent2"/>
                  </a:solidFill>
                  <a:prstDash val="solid"/>
                </a:ln>
                <a:solidFill>
                  <a:schemeClr val="accent2">
                    <a:lumMod val="40000"/>
                    <a:lumOff val="60000"/>
                  </a:schemeClr>
                </a:solidFill>
                <a:effectLst/>
              </a:rPr>
              <a:t>DEPLOY!</a:t>
            </a:r>
          </a:p>
        </p:txBody>
      </p:sp>
    </p:spTree>
    <p:extLst>
      <p:ext uri="{BB962C8B-B14F-4D97-AF65-F5344CB8AC3E}">
        <p14:creationId xmlns:p14="http://schemas.microsoft.com/office/powerpoint/2010/main" val="1179989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3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3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0800000" scaled="1"/>
          <a:tileRect/>
        </a:gradFill>
      </a:spPr>
      <a:bodyPr rtlCol="0" anchor="ctr"/>
      <a:lstStyle>
        <a:defPPr algn="ctr">
          <a:defRPr sz="2800" dirty="0"/>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1268</TotalTime>
  <Words>510</Words>
  <Application>Microsoft Office PowerPoint</Application>
  <PresentationFormat>Widescreen</PresentationFormat>
  <Paragraphs>142</Paragraphs>
  <Slides>15</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PowerPoint Presentation</vt:lpstr>
      <vt:lpstr>OE Build Pipelines w/ Docker</vt:lpstr>
      <vt:lpstr>About Me</vt:lpstr>
      <vt:lpstr>Agenda</vt:lpstr>
      <vt:lpstr>Session Expectations</vt:lpstr>
      <vt:lpstr>Build Pipelines – What are they?</vt:lpstr>
      <vt:lpstr>Build Pipelines – Testing</vt:lpstr>
      <vt:lpstr>Build Pipelines – Quality Gates</vt:lpstr>
      <vt:lpstr>Build Pipelines</vt:lpstr>
      <vt:lpstr>Tooling</vt:lpstr>
      <vt:lpstr>A day in the life…</vt:lpstr>
      <vt:lpstr>A day in the life… with pipelines</vt:lpstr>
      <vt:lpstr>Live Demo (plus Q&amp;A)</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 Sonar Rules and Measures</dc:title>
  <dc:creator>Ken Herring</dc:creator>
  <cp:lastModifiedBy>Ken Herring</cp:lastModifiedBy>
  <cp:revision>18</cp:revision>
  <dcterms:created xsi:type="dcterms:W3CDTF">2023-09-18T07:55:13Z</dcterms:created>
  <dcterms:modified xsi:type="dcterms:W3CDTF">2023-09-22T06:52:41Z</dcterms:modified>
</cp:coreProperties>
</file>

<file path=docProps/thumbnail.jpeg>
</file>